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7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8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9.xml" ContentType="application/vnd.openxmlformats-officedocument.theme+xml"/>
  <Override PartName="/ppt/slideLayouts/slideLayout92.xml" ContentType="application/vnd.openxmlformats-officedocument.presentationml.slideLayout+xml"/>
  <Override PartName="/ppt/theme/theme10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  <p:sldMasterId id="2147483675" r:id="rId3"/>
    <p:sldMasterId id="2147483687" r:id="rId4"/>
    <p:sldMasterId id="2147483699" r:id="rId5"/>
    <p:sldMasterId id="2147483737" r:id="rId6"/>
    <p:sldMasterId id="2147483761" r:id="rId7"/>
    <p:sldMasterId id="2147483764" r:id="rId8"/>
    <p:sldMasterId id="2147483788" r:id="rId9"/>
    <p:sldMasterId id="2147483800" r:id="rId10"/>
    <p:sldMasterId id="2147483802" r:id="rId11"/>
  </p:sldMasterIdLst>
  <p:notesMasterIdLst>
    <p:notesMasterId r:id="rId46"/>
  </p:notesMasterIdLst>
  <p:handoutMasterIdLst>
    <p:handoutMasterId r:id="rId47"/>
  </p:handoutMasterIdLst>
  <p:sldIdLst>
    <p:sldId id="297" r:id="rId12"/>
    <p:sldId id="280" r:id="rId13"/>
    <p:sldId id="394" r:id="rId14"/>
    <p:sldId id="312" r:id="rId15"/>
    <p:sldId id="327" r:id="rId16"/>
    <p:sldId id="325" r:id="rId17"/>
    <p:sldId id="382" r:id="rId18"/>
    <p:sldId id="396" r:id="rId19"/>
    <p:sldId id="397" r:id="rId20"/>
    <p:sldId id="398" r:id="rId21"/>
    <p:sldId id="340" r:id="rId22"/>
    <p:sldId id="401" r:id="rId23"/>
    <p:sldId id="306" r:id="rId24"/>
    <p:sldId id="309" r:id="rId25"/>
    <p:sldId id="403" r:id="rId26"/>
    <p:sldId id="404" r:id="rId27"/>
    <p:sldId id="399" r:id="rId28"/>
    <p:sldId id="361" r:id="rId29"/>
    <p:sldId id="405" r:id="rId30"/>
    <p:sldId id="344" r:id="rId31"/>
    <p:sldId id="345" r:id="rId32"/>
    <p:sldId id="400" r:id="rId33"/>
    <p:sldId id="351" r:id="rId34"/>
    <p:sldId id="406" r:id="rId35"/>
    <p:sldId id="313" r:id="rId36"/>
    <p:sldId id="375" r:id="rId37"/>
    <p:sldId id="407" r:id="rId38"/>
    <p:sldId id="408" r:id="rId39"/>
    <p:sldId id="410" r:id="rId40"/>
    <p:sldId id="409" r:id="rId41"/>
    <p:sldId id="411" r:id="rId42"/>
    <p:sldId id="393" r:id="rId43"/>
    <p:sldId id="390" r:id="rId44"/>
    <p:sldId id="391" r:id="rId4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4B3EF93-0272-7F44-B010-E92531CEFF05}">
          <p14:sldIdLst>
            <p14:sldId id="297"/>
            <p14:sldId id="280"/>
            <p14:sldId id="394"/>
            <p14:sldId id="312"/>
            <p14:sldId id="327"/>
            <p14:sldId id="325"/>
            <p14:sldId id="382"/>
          </p14:sldIdLst>
        </p14:section>
        <p14:section name="Upstream/downstream" id="{C161B904-BAAB-EC43-863C-C5633C4F34F0}">
          <p14:sldIdLst>
            <p14:sldId id="396"/>
            <p14:sldId id="397"/>
            <p14:sldId id="398"/>
            <p14:sldId id="340"/>
            <p14:sldId id="401"/>
            <p14:sldId id="306"/>
            <p14:sldId id="309"/>
            <p14:sldId id="403"/>
          </p14:sldIdLst>
        </p14:section>
        <p14:section name="Supply rotated" id="{7D1EB11D-910B-4549-A40B-68F3B58DFF8C}">
          <p14:sldIdLst>
            <p14:sldId id="404"/>
            <p14:sldId id="399"/>
            <p14:sldId id="361"/>
            <p14:sldId id="405"/>
            <p14:sldId id="344"/>
            <p14:sldId id="345"/>
            <p14:sldId id="400"/>
          </p14:sldIdLst>
        </p14:section>
        <p14:section name="Formal Analysis" id="{360DB92A-AC52-C34D-B53F-82600C0F67D4}">
          <p14:sldIdLst>
            <p14:sldId id="351"/>
            <p14:sldId id="406"/>
            <p14:sldId id="313"/>
          </p14:sldIdLst>
        </p14:section>
        <p14:section name="More examples" id="{CC819A35-1C7B-474D-A087-1A420DD47DC0}">
          <p14:sldIdLst>
            <p14:sldId id="375"/>
            <p14:sldId id="407"/>
            <p14:sldId id="408"/>
            <p14:sldId id="410"/>
            <p14:sldId id="409"/>
            <p14:sldId id="411"/>
            <p14:sldId id="393"/>
            <p14:sldId id="390"/>
            <p14:sldId id="3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27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FF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87" autoAdjust="0"/>
    <p:restoredTop sz="83803"/>
  </p:normalViewPr>
  <p:slideViewPr>
    <p:cSldViewPr>
      <p:cViewPr varScale="1">
        <p:scale>
          <a:sx n="68" d="100"/>
          <a:sy n="68" d="100"/>
        </p:scale>
        <p:origin x="1494" y="66"/>
      </p:cViewPr>
      <p:guideLst>
        <p:guide orient="horz" pos="2160"/>
        <p:guide pos="2880"/>
        <p:guide pos="27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41" Type="http://schemas.openxmlformats.org/officeDocument/2006/relationships/slide" Target="slides/slide3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54CD97-9301-8045-A7B1-174A0527722E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E2A51-1F99-3F49-9566-4058C7A30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8590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A54FDF0-9FB2-4651-9C32-6235D3114871}" type="datetimeFigureOut">
              <a:rPr lang="en-US" altLang="en-US"/>
              <a:pPr/>
              <a:t>10/24/2023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1092D8A-4AA1-49C6-844C-8DF6BB08CC8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54429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1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/>
            <a:fld id="{7D08F0AE-60C6-4B2F-AF3E-EC544B056F62}" type="slidenum">
              <a:rPr lang="en-US" altLang="en-US" smtClean="0">
                <a:solidFill>
                  <a:prstClr val="black"/>
                </a:solidFill>
                <a:ea typeface="+mn-ea"/>
              </a:rPr>
              <a:pPr algn="r"/>
              <a:t>1</a:t>
            </a:fld>
            <a:endParaRPr lang="en-US" altLang="en-US">
              <a:solidFill>
                <a:prstClr val="black"/>
              </a:solidFill>
              <a:ea typeface="+mn-ea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AE68F877-AB4A-4905-B27E-2029578FC301}" type="slidenum">
              <a:rPr lang="en-US" altLang="en-US" sz="1200"/>
              <a:pPr eaLnBrk="1" hangingPunct="1"/>
              <a:t>10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8567006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092D8A-4AA1-49C6-844C-8DF6BB08CC8C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1275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AE68F877-AB4A-4905-B27E-2029578FC301}" type="slidenum">
              <a:rPr lang="en-US" altLang="en-US" sz="1200"/>
              <a:pPr eaLnBrk="1" hangingPunct="1"/>
              <a:t>12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1189731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92D8A-4AA1-49C6-844C-8DF6BB08CC8C}" type="slidenum">
              <a:rPr lang="en-US" altLang="en-US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6983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8EE8FB7-BD64-426A-8A6C-FD67AE9868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80794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8EE8FB7-BD64-426A-8A6C-FD67AE9868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7283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8EE8FB7-BD64-426A-8A6C-FD67AE9868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38676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8EE8FB7-BD64-426A-8A6C-FD67AE9868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87159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AE68F877-AB4A-4905-B27E-2029578FC301}" type="slidenum">
              <a:rPr lang="en-US" altLang="en-US" sz="1200"/>
              <a:pPr eaLnBrk="1" hangingPunct="1"/>
              <a:t>19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6173176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EE8FB7-BD64-426A-8A6C-FD67AE986897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541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AE68F877-AB4A-4905-B27E-2029578FC301}" type="slidenum">
              <a:rPr lang="en-US" altLang="en-US" sz="1200"/>
              <a:pPr eaLnBrk="1" hangingPunct="1"/>
              <a:t>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645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100" dirty="0"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EE8FB7-BD64-426A-8A6C-FD67AE986897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2502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8EE8FB7-BD64-426A-8A6C-FD67AE9868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16896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883" indent="-285724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2898" indent="-22858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057" indent="-22858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217" indent="-22858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376" indent="-22858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535" indent="-22858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695" indent="-22858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854" indent="-22858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B842982-D96D-4847-AEC3-623B4D4BCA92}" type="slidenum">
              <a:rPr lang="en-US" altLang="en-US" smtClean="0">
                <a:solidFill>
                  <a:srgbClr val="000000"/>
                </a:solidFill>
              </a:rPr>
              <a:pPr eaLnBrk="1" hangingPunct="1"/>
              <a:t>23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863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883" indent="-285724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2898" indent="-22858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057" indent="-22858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217" indent="-22858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376" indent="-22858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535" indent="-22858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695" indent="-22858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854" indent="-22858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B842982-D96D-4847-AEC3-623B4D4BCA92}" type="slidenum">
              <a:rPr lang="en-US" altLang="en-US" smtClean="0">
                <a:solidFill>
                  <a:srgbClr val="000000"/>
                </a:solidFill>
              </a:rPr>
              <a:pPr eaLnBrk="1" hangingPunct="1"/>
              <a:t>24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439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19200" y="688975"/>
            <a:ext cx="4597400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B473E0-09FD-4F19-8ECB-EC600EF060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05018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EE8FB7-BD64-426A-8A6C-FD67AE986897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430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92D8A-4AA1-49C6-844C-8DF6BB08CC8C}" type="slidenum">
              <a:rPr lang="en-US" altLang="en-US"/>
              <a:pPr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85657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AE68F877-AB4A-4905-B27E-2029578FC301}" type="slidenum">
              <a:rPr lang="en-US" altLang="en-US" sz="1200"/>
              <a:pPr eaLnBrk="1" hangingPunct="1"/>
              <a:t>28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5268791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8EE8FB7-BD64-426A-8A6C-FD67AE9868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30425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D2FBD7-65D6-4438-B59E-F7169C403A7B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30</a:t>
            </a:fld>
            <a:endParaRPr lang="en-US" dirty="0">
              <a:solidFill>
                <a:prstClr val="black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998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092D8A-4AA1-49C6-844C-8DF6BB08CC8C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45819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EE8FB7-BD64-426A-8A6C-FD67AE986897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8652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92D8A-4AA1-49C6-844C-8DF6BB08CC8C}" type="slidenum">
              <a:rPr lang="en-US" altLang="en-US" smtClean="0"/>
              <a:pPr/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51947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3BEFEE-BA33-49CC-B8E5-2226FE17567E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7746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AE68F877-AB4A-4905-B27E-2029578FC301}" type="slidenum">
              <a:rPr lang="en-US" altLang="en-US" sz="1200"/>
              <a:pPr eaLnBrk="1" hangingPunct="1"/>
              <a:t>34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900131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D2FBD7-65D6-4438-B59E-F7169C403A7B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4</a:t>
            </a:fld>
            <a:endParaRPr lang="en-US" dirty="0">
              <a:solidFill>
                <a:prstClr val="black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641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AE68F877-AB4A-4905-B27E-2029578FC301}" type="slidenum">
              <a:rPr lang="en-US" altLang="en-US" sz="1200"/>
              <a:pPr eaLnBrk="1" hangingPunct="1"/>
              <a:t>5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092D8A-4AA1-49C6-844C-8DF6BB08CC8C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3654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AE68F877-AB4A-4905-B27E-2029578FC301}" type="slidenum">
              <a:rPr lang="en-US" altLang="en-US" sz="1200"/>
              <a:pPr eaLnBrk="1" hangingPunct="1"/>
              <a:t>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8EE8FB7-BD64-426A-8A6C-FD67AE9868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3867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8EE8FB7-BD64-426A-8A6C-FD67AE9868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9997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D411-8477-4B84-BBC2-EDBC87FA7AD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378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22BF13-95B9-49BB-B7A5-DBC5855F8A8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172751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B92E3-40A1-4FFB-AB98-F15F3B4E1B2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10/24/2023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50312-8D27-4D2B-B906-3C8E05BAA9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91169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B92E3-40A1-4FFB-AB98-F15F3B4E1B2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10/24/2023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50312-8D27-4D2B-B906-3C8E05BAA9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14179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B92E3-40A1-4FFB-AB98-F15F3B4E1B2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10/24/2023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50312-8D27-4D2B-B906-3C8E05BAA9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05515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B92E3-40A1-4FFB-AB98-F15F3B4E1B2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10/24/2023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50312-8D27-4D2B-B906-3C8E05BAA9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294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E90EE2-9075-4CB8-8D0B-241D92A5817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2251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696B75-DBDE-45DC-9BA5-9E677C3D869A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826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DF780A-55BE-4659-BC50-148B427F6072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9137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F466C8-CA2F-4C94-A883-4DBE63278603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0015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B206B-4B0E-48C6-A9AF-26A0E45DA73F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963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3B3F5-3E55-429F-B2B2-6668CD8C7CEA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6340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4D7079-0FA9-40AA-852A-3349E2EBE825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505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BF42CD-DD21-4851-B1DE-D9803ED5F264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3035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F18600-05F2-46FB-8C55-09544CCA12B3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877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2E081C7-3D47-4E92-817A-580E2F70D8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85899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957869-1E0B-42D1-A47C-83537751A63D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0998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88F438-F835-4FF1-98EB-BC5B3D53BF75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4581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25B343-BC62-4AF7-AAEF-1D12BDABF34B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7129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9B44BF-76E3-48F5-B02E-B8E67F6CB89C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3759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1231" y="4965336"/>
            <a:ext cx="5786478" cy="535366"/>
          </a:xfrm>
        </p:spPr>
        <p:txBody>
          <a:bodyPr/>
          <a:lstStyle>
            <a:lvl1pPr algn="r"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5984" y="5500726"/>
            <a:ext cx="6700887" cy="642918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F75FCD4-B002-4475-9D8C-273F41817A32}" type="datetime1">
              <a:rPr lang="id-ID"/>
              <a:pPr/>
              <a:t>24/10/2023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977D6D-E3B2-41F6-8112-EB7547E88F9E}" type="slidenum">
              <a:rPr lang="id-ID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023464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2D51A72-1ADF-4A74-A726-D0060670AC3A}" type="datetime1">
              <a:rPr lang="id-ID"/>
              <a:pPr/>
              <a:t>24/10/2023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928F75-3B29-43F9-9670-44CBD30A4836}" type="slidenum">
              <a:rPr lang="id-ID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695807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7290" y="4406900"/>
            <a:ext cx="7137422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7290" y="2906713"/>
            <a:ext cx="7137422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C87594E-746D-4449-8366-94AB0EFBCAE7}" type="datetime1">
              <a:rPr lang="id-ID"/>
              <a:pPr/>
              <a:t>24/10/2023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291EE7-B4DB-4BB8-A660-3CCE2360EE72}" type="slidenum">
              <a:rPr lang="id-ID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450615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86116" y="428604"/>
            <a:ext cx="5572164" cy="5857916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57188" y="1357313"/>
            <a:ext cx="2143125" cy="37861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</a:t>
            </a:r>
            <a:r>
              <a:rPr lang="id-ID" dirty="0"/>
              <a:t> </a:t>
            </a:r>
            <a:r>
              <a:rPr lang="en-US" dirty="0"/>
              <a:t>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fld id="{67AB5285-B4FB-4CDD-BB52-D2E0B41D80DF}" type="datetime1">
              <a:rPr lang="id-ID"/>
              <a:pPr/>
              <a:t>24/10/2023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85997CAA-2723-4B33-A329-6411D8BBCBD4}" type="slidenum">
              <a:rPr lang="id-ID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502672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785794"/>
            <a:ext cx="35829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428736"/>
            <a:ext cx="3582988" cy="469742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785794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28736"/>
            <a:ext cx="4041775" cy="469742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A5BDA3F-117E-48CB-B9E8-1944987A8CF1}" type="datetime1">
              <a:rPr lang="id-ID"/>
              <a:pPr/>
              <a:t>24/10/2023</a:t>
            </a:fld>
            <a:endParaRPr lang="id-ID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AD8E49-2172-475A-A6AF-E3D1135F4FA2}" type="slidenum">
              <a:rPr lang="id-ID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352712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765" y="40342"/>
            <a:ext cx="8074116" cy="57822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87506" y="739588"/>
            <a:ext cx="7799294" cy="53865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34B5B47-3BD8-4CB9-800F-7A9FC08EA7D6}" type="datetime1">
              <a:rPr lang="id-ID"/>
              <a:pPr/>
              <a:t>24/10/2023</a:t>
            </a:fld>
            <a:endParaRPr lang="id-ID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183D21-B9E3-49D9-BB26-68253C695671}" type="slidenum">
              <a:rPr lang="id-ID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35770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48C3F70-97E5-49EB-81CC-6DE7D216D8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44216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87506" y="1102660"/>
            <a:ext cx="7799294" cy="50235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75765" y="40342"/>
            <a:ext cx="8074116" cy="5782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A6C4B3E-8926-4368-915C-4D102569C943}" type="datetime1">
              <a:rPr lang="id-ID"/>
              <a:pPr/>
              <a:t>24/10/2023</a:t>
            </a:fld>
            <a:endParaRPr lang="id-ID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63D10C-D0C0-41D9-8289-40712A47FB27}" type="slidenum">
              <a:rPr lang="id-ID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772314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506" y="714356"/>
            <a:ext cx="2578007" cy="720744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12694"/>
            <a:ext cx="5111750" cy="541346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7506" y="1435100"/>
            <a:ext cx="2578007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2E0FB3-DBAA-4E6D-909C-69B2BFE189AA}" type="datetime1">
              <a:rPr lang="id-ID"/>
              <a:pPr/>
              <a:t>24/10/2023</a:t>
            </a:fld>
            <a:endParaRPr lang="id-ID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421496-466F-4D5F-8437-12798FDA713A}" type="slidenum">
              <a:rPr lang="id-ID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39306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726141"/>
            <a:ext cx="5486400" cy="4001434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d-ID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97C604-C4E3-48BB-8D7F-85DB472941A7}" type="datetime1">
              <a:rPr lang="id-ID"/>
              <a:pPr/>
              <a:t>24/10/2023</a:t>
            </a:fld>
            <a:endParaRPr lang="id-ID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4F74D7-93ED-478B-AB46-9DC43F7C3745}" type="slidenum">
              <a:rPr lang="id-ID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850496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B73A64-FC9E-41CD-92BF-B8FEF955CA78}" type="datetime1">
              <a:rPr lang="id-ID"/>
              <a:pPr/>
              <a:t>24/10/2023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13808D-A479-4DA1-869A-C4193BE17A95}" type="slidenum">
              <a:rPr lang="id-ID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171404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AEEC209-DD20-4E99-BA2A-9F4C113D9253}" type="datetime1">
              <a:rPr lang="id-ID"/>
              <a:pPr/>
              <a:t>24/10/2023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C4216F-D8B5-4A6D-9D93-0D4A0B156473}" type="slidenum">
              <a:rPr lang="id-ID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031319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D411-8477-4B84-BBC2-EDBC87FA7ADE}" type="slidenum">
              <a:rPr lang="en-US" altLang="en-US">
                <a:solidFill>
                  <a:srgbClr val="FFFFFF"/>
                </a:solidFill>
              </a:rPr>
              <a:pPr/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7615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2E081C7-3D47-4E92-817A-580E2F70D837}" type="slidenum">
              <a:rPr lang="en-US" altLang="en-US">
                <a:solidFill>
                  <a:srgbClr val="FFFFFF"/>
                </a:solidFill>
              </a:rPr>
              <a:pPr/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3498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48C3F70-97E5-49EB-81CC-6DE7D216D8F8}" type="slidenum">
              <a:rPr lang="en-US" altLang="en-US">
                <a:solidFill>
                  <a:srgbClr val="FFFFFF"/>
                </a:solidFill>
              </a:rPr>
              <a:pPr/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4796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F8DFB1-42B7-4E90-90A9-079026CB893C}" type="slidenum">
              <a:rPr lang="en-US" altLang="en-US">
                <a:solidFill>
                  <a:srgbClr val="FFFFFF"/>
                </a:solidFill>
              </a:rPr>
              <a:pPr/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707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25BAFC-C19B-4F63-A35A-6D2D6DCFDF05}" type="slidenum">
              <a:rPr lang="en-US" altLang="en-US">
                <a:solidFill>
                  <a:srgbClr val="FFFFFF"/>
                </a:solidFill>
              </a:rPr>
              <a:pPr/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909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F8DFB1-42B7-4E90-90A9-079026CB893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9357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FD79AA5-82E9-4D65-BEE0-12A218C4CE7D}" type="slidenum">
              <a:rPr lang="en-US" altLang="en-US">
                <a:solidFill>
                  <a:srgbClr val="FFFFFF"/>
                </a:solidFill>
              </a:rPr>
              <a:pPr/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970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9F3143-3088-45A6-95B8-8DEBF48C0F03}" type="slidenum">
              <a:rPr lang="en-US" altLang="en-US">
                <a:solidFill>
                  <a:srgbClr val="FFFFFF"/>
                </a:solidFill>
              </a:rPr>
              <a:pPr/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2438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7FC664C-5EC5-468D-AD24-349E75A4BF9D}" type="slidenum">
              <a:rPr lang="en-US" altLang="en-US">
                <a:solidFill>
                  <a:srgbClr val="FFFFFF"/>
                </a:solidFill>
              </a:rPr>
              <a:pPr/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33557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1305AB-2D8E-463E-B708-C7B7296C22CA}" type="slidenum">
              <a:rPr lang="en-US" altLang="en-US">
                <a:solidFill>
                  <a:srgbClr val="FFFFFF"/>
                </a:solidFill>
              </a:rPr>
              <a:pPr/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88661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22BF13-95B9-49BB-B7A5-DBC5855F8A8F}" type="slidenum">
              <a:rPr lang="en-US" altLang="en-US">
                <a:solidFill>
                  <a:srgbClr val="FFFFFF"/>
                </a:solidFill>
              </a:rPr>
              <a:pPr/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84786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E90EE2-9075-4CB8-8D0B-241D92A5817F}" type="slidenum">
              <a:rPr lang="en-US" altLang="en-US">
                <a:solidFill>
                  <a:srgbClr val="FFFFFF"/>
                </a:solidFill>
              </a:rPr>
              <a:pPr/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8318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9DADE6-553B-4F1D-97D2-371218426A0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10/24/2023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00763F-97DC-4C1C-8E7D-2DA4B263532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1954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7C3C03-84F6-4AC4-A8B5-ABC29007AD4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10/24/2023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CD01F7-F536-4BDC-9277-65164466A67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48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439835-7368-4FB4-B74A-09D2288F6FD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10/24/2023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44D16A-581F-44FE-955E-D584E4744F6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27830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77A054-40DC-494A-88E5-BA54F6E52EA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10/24/2023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0ADBC2-C190-49C5-9B84-41F0EFB972B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323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25BAFC-C19B-4F63-A35A-6D2D6DCFDF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81630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227CC3-B610-4E9C-A064-B9FFCF72672F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10/24/2023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3018C4-5B03-4CC5-9B85-0DDF48E4AF8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03831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2B8319-0E23-4DAE-9AAC-ACA16646A0B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10/24/2023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DDCA5B-77FD-4C70-9847-61DFD55B83E5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93197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5FF361-DD46-437C-996E-EDA3A2E2540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10/24/2023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FD0529-6350-402C-B35B-717C4146190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80833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9F5751-8AAA-47A1-81EC-D73F1BC82C5C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10/24/2023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41A767-4AFF-4210-B4FC-46254E82968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0085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E4A2FD-57B7-4FD7-B1BE-D2B9AA095DF2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10/24/2023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0EAFB6-FB38-4DF8-AB10-13328FB0ED7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53490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719A6F-0BF1-44B7-BE37-243D00F8E6F3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10/24/2023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463488-3D26-4ACE-A087-B4D3C3DDA86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83241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FCB0C2-E651-4262-900B-E3B119C79F6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10/24/2023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65E4AE-2FED-4315-B2A1-3BD53BA1DD4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97992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4" y="2130428"/>
            <a:ext cx="7772400" cy="14700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7" y="3886200"/>
            <a:ext cx="6400802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6996" indent="0" algn="ctr">
              <a:buNone/>
              <a:defRPr/>
            </a:lvl2pPr>
            <a:lvl3pPr marL="913988" indent="0" algn="ctr">
              <a:buNone/>
              <a:defRPr/>
            </a:lvl3pPr>
            <a:lvl4pPr marL="1370982" indent="0" algn="ctr">
              <a:buNone/>
              <a:defRPr/>
            </a:lvl4pPr>
            <a:lvl5pPr marL="1827976" indent="0" algn="ctr">
              <a:buNone/>
              <a:defRPr/>
            </a:lvl5pPr>
            <a:lvl6pPr marL="2284972" indent="0" algn="ctr">
              <a:buNone/>
              <a:defRPr/>
            </a:lvl6pPr>
            <a:lvl7pPr marL="2741964" indent="0" algn="ctr">
              <a:buNone/>
              <a:defRPr/>
            </a:lvl7pPr>
            <a:lvl8pPr marL="3198958" indent="0" algn="ctr">
              <a:buNone/>
              <a:defRPr/>
            </a:lvl8pPr>
            <a:lvl9pPr marL="3655954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4CE2EE-A257-46ED-95D5-98933A58EEA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61282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893C5-2A0E-4A7E-A870-0B0D8FFE230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0778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4406902"/>
            <a:ext cx="7772400" cy="1362076"/>
          </a:xfrm>
        </p:spPr>
        <p:txBody>
          <a:bodyPr anchor="t"/>
          <a:lstStyle>
            <a:lvl1pPr algn="l">
              <a:defRPr sz="42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906712"/>
            <a:ext cx="7772400" cy="1500188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996" indent="0">
              <a:buNone/>
              <a:defRPr sz="2000"/>
            </a:lvl2pPr>
            <a:lvl3pPr marL="913988" indent="0">
              <a:buNone/>
              <a:defRPr sz="1800"/>
            </a:lvl3pPr>
            <a:lvl4pPr marL="1370982" indent="0">
              <a:buNone/>
              <a:defRPr sz="1600"/>
            </a:lvl4pPr>
            <a:lvl5pPr marL="1827976" indent="0">
              <a:buNone/>
              <a:defRPr sz="1600"/>
            </a:lvl5pPr>
            <a:lvl6pPr marL="2284972" indent="0">
              <a:buNone/>
              <a:defRPr sz="1600"/>
            </a:lvl6pPr>
            <a:lvl7pPr marL="2741964" indent="0">
              <a:buNone/>
              <a:defRPr sz="1600"/>
            </a:lvl7pPr>
            <a:lvl8pPr marL="3198958" indent="0">
              <a:buNone/>
              <a:defRPr sz="1600"/>
            </a:lvl8pPr>
            <a:lvl9pPr marL="3655954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722BDD-E5D8-4933-A4B2-3605A9E4C8C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103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FD79AA5-82E9-4D65-BEE0-12A218C4CE7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694118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1981204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4" y="1981204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DAFD53-CE50-4AE1-9D96-72651D3B3E8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1543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9" y="274640"/>
            <a:ext cx="822960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6"/>
            <a:ext cx="4040188" cy="6397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96" indent="0">
              <a:buNone/>
              <a:defRPr sz="2000" b="1"/>
            </a:lvl2pPr>
            <a:lvl3pPr marL="913988" indent="0">
              <a:buNone/>
              <a:defRPr sz="2000" b="1"/>
            </a:lvl3pPr>
            <a:lvl4pPr marL="1370982" indent="0">
              <a:buNone/>
              <a:defRPr sz="1800" b="1"/>
            </a:lvl4pPr>
            <a:lvl5pPr marL="1827976" indent="0">
              <a:buNone/>
              <a:defRPr sz="1800" b="1"/>
            </a:lvl5pPr>
            <a:lvl6pPr marL="2284972" indent="0">
              <a:buNone/>
              <a:defRPr sz="1800" b="1"/>
            </a:lvl6pPr>
            <a:lvl7pPr marL="2741964" indent="0">
              <a:buNone/>
              <a:defRPr sz="1800" b="1"/>
            </a:lvl7pPr>
            <a:lvl8pPr marL="3198958" indent="0">
              <a:buNone/>
              <a:defRPr sz="1800" b="1"/>
            </a:lvl8pPr>
            <a:lvl9pPr marL="3655954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9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6"/>
            <a:ext cx="4041776" cy="6397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96" indent="0">
              <a:buNone/>
              <a:defRPr sz="2000" b="1"/>
            </a:lvl2pPr>
            <a:lvl3pPr marL="913988" indent="0">
              <a:buNone/>
              <a:defRPr sz="2000" b="1"/>
            </a:lvl3pPr>
            <a:lvl4pPr marL="1370982" indent="0">
              <a:buNone/>
              <a:defRPr sz="1800" b="1"/>
            </a:lvl4pPr>
            <a:lvl5pPr marL="1827976" indent="0">
              <a:buNone/>
              <a:defRPr sz="1800" b="1"/>
            </a:lvl5pPr>
            <a:lvl6pPr marL="2284972" indent="0">
              <a:buNone/>
              <a:defRPr sz="1800" b="1"/>
            </a:lvl6pPr>
            <a:lvl7pPr marL="2741964" indent="0">
              <a:buNone/>
              <a:defRPr sz="1800" b="1"/>
            </a:lvl7pPr>
            <a:lvl8pPr marL="3198958" indent="0">
              <a:buNone/>
              <a:defRPr sz="1800" b="1"/>
            </a:lvl8pPr>
            <a:lvl9pPr marL="3655954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6" cy="395129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297A15-8724-4AB0-8330-D3778E3F79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19734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3577CA-A9B4-472B-9A11-95B184F02DA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22378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286E1A-C3D1-4D6D-90B3-039D3A65557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05353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3" y="273052"/>
            <a:ext cx="3008314" cy="116205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7" y="273063"/>
            <a:ext cx="5111750" cy="585311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3" y="1435105"/>
            <a:ext cx="3008314" cy="4691062"/>
          </a:xfrm>
        </p:spPr>
        <p:txBody>
          <a:bodyPr/>
          <a:lstStyle>
            <a:lvl1pPr marL="0" indent="0">
              <a:buNone/>
              <a:defRPr sz="1600"/>
            </a:lvl1pPr>
            <a:lvl2pPr marL="456996" indent="0">
              <a:buNone/>
              <a:defRPr sz="1200"/>
            </a:lvl2pPr>
            <a:lvl3pPr marL="913988" indent="0">
              <a:buNone/>
              <a:defRPr sz="1000"/>
            </a:lvl3pPr>
            <a:lvl4pPr marL="1370982" indent="0">
              <a:buNone/>
              <a:defRPr sz="1000"/>
            </a:lvl4pPr>
            <a:lvl5pPr marL="1827976" indent="0">
              <a:buNone/>
              <a:defRPr sz="1000"/>
            </a:lvl5pPr>
            <a:lvl6pPr marL="2284972" indent="0">
              <a:buNone/>
              <a:defRPr sz="1000"/>
            </a:lvl6pPr>
            <a:lvl7pPr marL="2741964" indent="0">
              <a:buNone/>
              <a:defRPr sz="1000"/>
            </a:lvl7pPr>
            <a:lvl8pPr marL="3198958" indent="0">
              <a:buNone/>
              <a:defRPr sz="1000"/>
            </a:lvl8pPr>
            <a:lvl9pPr marL="365595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CE0C20-A553-4C9A-A549-7ABCDFED558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75956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92" y="4800602"/>
            <a:ext cx="5486400" cy="56674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92" y="612776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996" indent="0">
              <a:buNone/>
              <a:defRPr sz="2800"/>
            </a:lvl2pPr>
            <a:lvl3pPr marL="913988" indent="0">
              <a:buNone/>
              <a:defRPr sz="2400"/>
            </a:lvl3pPr>
            <a:lvl4pPr marL="1370982" indent="0">
              <a:buNone/>
              <a:defRPr sz="2000"/>
            </a:lvl4pPr>
            <a:lvl5pPr marL="1827976" indent="0">
              <a:buNone/>
              <a:defRPr sz="2000"/>
            </a:lvl5pPr>
            <a:lvl6pPr marL="2284972" indent="0">
              <a:buNone/>
              <a:defRPr sz="2000"/>
            </a:lvl6pPr>
            <a:lvl7pPr marL="2741964" indent="0">
              <a:buNone/>
              <a:defRPr sz="2000"/>
            </a:lvl7pPr>
            <a:lvl8pPr marL="3198958" indent="0">
              <a:buNone/>
              <a:defRPr sz="2000"/>
            </a:lvl8pPr>
            <a:lvl9pPr marL="3655954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92" y="5367342"/>
            <a:ext cx="5486400" cy="804864"/>
          </a:xfrm>
        </p:spPr>
        <p:txBody>
          <a:bodyPr/>
          <a:lstStyle>
            <a:lvl1pPr marL="0" indent="0">
              <a:buNone/>
              <a:defRPr sz="1600"/>
            </a:lvl1pPr>
            <a:lvl2pPr marL="456996" indent="0">
              <a:buNone/>
              <a:defRPr sz="1200"/>
            </a:lvl2pPr>
            <a:lvl3pPr marL="913988" indent="0">
              <a:buNone/>
              <a:defRPr sz="1000"/>
            </a:lvl3pPr>
            <a:lvl4pPr marL="1370982" indent="0">
              <a:buNone/>
              <a:defRPr sz="1000"/>
            </a:lvl4pPr>
            <a:lvl5pPr marL="1827976" indent="0">
              <a:buNone/>
              <a:defRPr sz="1000"/>
            </a:lvl5pPr>
            <a:lvl6pPr marL="2284972" indent="0">
              <a:buNone/>
              <a:defRPr sz="1000"/>
            </a:lvl6pPr>
            <a:lvl7pPr marL="2741964" indent="0">
              <a:buNone/>
              <a:defRPr sz="1000"/>
            </a:lvl7pPr>
            <a:lvl8pPr marL="3198958" indent="0">
              <a:buNone/>
              <a:defRPr sz="1000"/>
            </a:lvl8pPr>
            <a:lvl9pPr marL="365595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8B7F29-E0A4-42CC-B6C1-DEA0447CB57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31930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10A00D-3D86-440F-8A07-9A97CFA61D1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52267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4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2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1FDA89-361E-4842-BF18-CD385841082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20262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B217467D-448F-4902-ABFF-7AAF91F1B3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5771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1D74C48A-DC71-4075-B828-435BB90CF9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594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9F3143-3088-45A6-95B8-8DEBF48C0F0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711814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4" y="2130428"/>
            <a:ext cx="7772400" cy="14700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7" y="3886200"/>
            <a:ext cx="6400802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6996" indent="0" algn="ctr">
              <a:buNone/>
              <a:defRPr/>
            </a:lvl2pPr>
            <a:lvl3pPr marL="913988" indent="0" algn="ctr">
              <a:buNone/>
              <a:defRPr/>
            </a:lvl3pPr>
            <a:lvl4pPr marL="1370982" indent="0" algn="ctr">
              <a:buNone/>
              <a:defRPr/>
            </a:lvl4pPr>
            <a:lvl5pPr marL="1827976" indent="0" algn="ctr">
              <a:buNone/>
              <a:defRPr/>
            </a:lvl5pPr>
            <a:lvl6pPr marL="2284972" indent="0" algn="ctr">
              <a:buNone/>
              <a:defRPr/>
            </a:lvl6pPr>
            <a:lvl7pPr marL="2741964" indent="0" algn="ctr">
              <a:buNone/>
              <a:defRPr/>
            </a:lvl7pPr>
            <a:lvl8pPr marL="3198958" indent="0" algn="ctr">
              <a:buNone/>
              <a:defRPr/>
            </a:lvl8pPr>
            <a:lvl9pPr marL="3655954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4CE2EE-A257-46ED-95D5-98933A58EEA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47925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893C5-2A0E-4A7E-A870-0B0D8FFE230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66633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4406902"/>
            <a:ext cx="7772400" cy="1362076"/>
          </a:xfrm>
        </p:spPr>
        <p:txBody>
          <a:bodyPr anchor="t"/>
          <a:lstStyle>
            <a:lvl1pPr algn="l">
              <a:defRPr sz="42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906712"/>
            <a:ext cx="7772400" cy="1500188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996" indent="0">
              <a:buNone/>
              <a:defRPr sz="2000"/>
            </a:lvl2pPr>
            <a:lvl3pPr marL="913988" indent="0">
              <a:buNone/>
              <a:defRPr sz="1800"/>
            </a:lvl3pPr>
            <a:lvl4pPr marL="1370982" indent="0">
              <a:buNone/>
              <a:defRPr sz="1600"/>
            </a:lvl4pPr>
            <a:lvl5pPr marL="1827976" indent="0">
              <a:buNone/>
              <a:defRPr sz="1600"/>
            </a:lvl5pPr>
            <a:lvl6pPr marL="2284972" indent="0">
              <a:buNone/>
              <a:defRPr sz="1600"/>
            </a:lvl6pPr>
            <a:lvl7pPr marL="2741964" indent="0">
              <a:buNone/>
              <a:defRPr sz="1600"/>
            </a:lvl7pPr>
            <a:lvl8pPr marL="3198958" indent="0">
              <a:buNone/>
              <a:defRPr sz="1600"/>
            </a:lvl8pPr>
            <a:lvl9pPr marL="3655954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722BDD-E5D8-4933-A4B2-3605A9E4C8C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23314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1981204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4" y="1981204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DAFD53-CE50-4AE1-9D96-72651D3B3E8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3965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9" y="274640"/>
            <a:ext cx="822960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6"/>
            <a:ext cx="4040188" cy="6397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96" indent="0">
              <a:buNone/>
              <a:defRPr sz="2000" b="1"/>
            </a:lvl2pPr>
            <a:lvl3pPr marL="913988" indent="0">
              <a:buNone/>
              <a:defRPr sz="2000" b="1"/>
            </a:lvl3pPr>
            <a:lvl4pPr marL="1370982" indent="0">
              <a:buNone/>
              <a:defRPr sz="1800" b="1"/>
            </a:lvl4pPr>
            <a:lvl5pPr marL="1827976" indent="0">
              <a:buNone/>
              <a:defRPr sz="1800" b="1"/>
            </a:lvl5pPr>
            <a:lvl6pPr marL="2284972" indent="0">
              <a:buNone/>
              <a:defRPr sz="1800" b="1"/>
            </a:lvl6pPr>
            <a:lvl7pPr marL="2741964" indent="0">
              <a:buNone/>
              <a:defRPr sz="1800" b="1"/>
            </a:lvl7pPr>
            <a:lvl8pPr marL="3198958" indent="0">
              <a:buNone/>
              <a:defRPr sz="1800" b="1"/>
            </a:lvl8pPr>
            <a:lvl9pPr marL="3655954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9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6"/>
            <a:ext cx="4041776" cy="6397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96" indent="0">
              <a:buNone/>
              <a:defRPr sz="2000" b="1"/>
            </a:lvl2pPr>
            <a:lvl3pPr marL="913988" indent="0">
              <a:buNone/>
              <a:defRPr sz="2000" b="1"/>
            </a:lvl3pPr>
            <a:lvl4pPr marL="1370982" indent="0">
              <a:buNone/>
              <a:defRPr sz="1800" b="1"/>
            </a:lvl4pPr>
            <a:lvl5pPr marL="1827976" indent="0">
              <a:buNone/>
              <a:defRPr sz="1800" b="1"/>
            </a:lvl5pPr>
            <a:lvl6pPr marL="2284972" indent="0">
              <a:buNone/>
              <a:defRPr sz="1800" b="1"/>
            </a:lvl6pPr>
            <a:lvl7pPr marL="2741964" indent="0">
              <a:buNone/>
              <a:defRPr sz="1800" b="1"/>
            </a:lvl7pPr>
            <a:lvl8pPr marL="3198958" indent="0">
              <a:buNone/>
              <a:defRPr sz="1800" b="1"/>
            </a:lvl8pPr>
            <a:lvl9pPr marL="3655954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6" cy="395129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297A15-8724-4AB0-8330-D3778E3F79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56214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3577CA-A9B4-472B-9A11-95B184F02DA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15199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286E1A-C3D1-4D6D-90B3-039D3A65557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45943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3" y="273052"/>
            <a:ext cx="3008314" cy="116205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7" y="273063"/>
            <a:ext cx="5111750" cy="585311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3" y="1435105"/>
            <a:ext cx="3008314" cy="4691062"/>
          </a:xfrm>
        </p:spPr>
        <p:txBody>
          <a:bodyPr/>
          <a:lstStyle>
            <a:lvl1pPr marL="0" indent="0">
              <a:buNone/>
              <a:defRPr sz="1600"/>
            </a:lvl1pPr>
            <a:lvl2pPr marL="456996" indent="0">
              <a:buNone/>
              <a:defRPr sz="1200"/>
            </a:lvl2pPr>
            <a:lvl3pPr marL="913988" indent="0">
              <a:buNone/>
              <a:defRPr sz="1000"/>
            </a:lvl3pPr>
            <a:lvl4pPr marL="1370982" indent="0">
              <a:buNone/>
              <a:defRPr sz="1000"/>
            </a:lvl4pPr>
            <a:lvl5pPr marL="1827976" indent="0">
              <a:buNone/>
              <a:defRPr sz="1000"/>
            </a:lvl5pPr>
            <a:lvl6pPr marL="2284972" indent="0">
              <a:buNone/>
              <a:defRPr sz="1000"/>
            </a:lvl6pPr>
            <a:lvl7pPr marL="2741964" indent="0">
              <a:buNone/>
              <a:defRPr sz="1000"/>
            </a:lvl7pPr>
            <a:lvl8pPr marL="3198958" indent="0">
              <a:buNone/>
              <a:defRPr sz="1000"/>
            </a:lvl8pPr>
            <a:lvl9pPr marL="365595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CE0C20-A553-4C9A-A549-7ABCDFED558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8610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92" y="4800602"/>
            <a:ext cx="5486400" cy="56674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92" y="612776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996" indent="0">
              <a:buNone/>
              <a:defRPr sz="2800"/>
            </a:lvl2pPr>
            <a:lvl3pPr marL="913988" indent="0">
              <a:buNone/>
              <a:defRPr sz="2400"/>
            </a:lvl3pPr>
            <a:lvl4pPr marL="1370982" indent="0">
              <a:buNone/>
              <a:defRPr sz="2000"/>
            </a:lvl4pPr>
            <a:lvl5pPr marL="1827976" indent="0">
              <a:buNone/>
              <a:defRPr sz="2000"/>
            </a:lvl5pPr>
            <a:lvl6pPr marL="2284972" indent="0">
              <a:buNone/>
              <a:defRPr sz="2000"/>
            </a:lvl6pPr>
            <a:lvl7pPr marL="2741964" indent="0">
              <a:buNone/>
              <a:defRPr sz="2000"/>
            </a:lvl7pPr>
            <a:lvl8pPr marL="3198958" indent="0">
              <a:buNone/>
              <a:defRPr sz="2000"/>
            </a:lvl8pPr>
            <a:lvl9pPr marL="3655954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92" y="5367342"/>
            <a:ext cx="5486400" cy="804864"/>
          </a:xfrm>
        </p:spPr>
        <p:txBody>
          <a:bodyPr/>
          <a:lstStyle>
            <a:lvl1pPr marL="0" indent="0">
              <a:buNone/>
              <a:defRPr sz="1600"/>
            </a:lvl1pPr>
            <a:lvl2pPr marL="456996" indent="0">
              <a:buNone/>
              <a:defRPr sz="1200"/>
            </a:lvl2pPr>
            <a:lvl3pPr marL="913988" indent="0">
              <a:buNone/>
              <a:defRPr sz="1000"/>
            </a:lvl3pPr>
            <a:lvl4pPr marL="1370982" indent="0">
              <a:buNone/>
              <a:defRPr sz="1000"/>
            </a:lvl4pPr>
            <a:lvl5pPr marL="1827976" indent="0">
              <a:buNone/>
              <a:defRPr sz="1000"/>
            </a:lvl5pPr>
            <a:lvl6pPr marL="2284972" indent="0">
              <a:buNone/>
              <a:defRPr sz="1000"/>
            </a:lvl6pPr>
            <a:lvl7pPr marL="2741964" indent="0">
              <a:buNone/>
              <a:defRPr sz="1000"/>
            </a:lvl7pPr>
            <a:lvl8pPr marL="3198958" indent="0">
              <a:buNone/>
              <a:defRPr sz="1000"/>
            </a:lvl8pPr>
            <a:lvl9pPr marL="365595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8B7F29-E0A4-42CC-B6C1-DEA0447CB57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98499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10A00D-3D86-440F-8A07-9A97CFA61D1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762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7FC664C-5EC5-468D-AD24-349E75A4BF9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351191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4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2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1FDA89-361E-4842-BF18-CD385841082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21556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9DADE6-553B-4F1D-97D2-371218426A0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10/24/2023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00763F-97DC-4C1C-8E7D-2DA4B263532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824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7C3C03-84F6-4AC4-A8B5-ABC29007AD4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10/24/2023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CD01F7-F536-4BDC-9277-65164466A67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4968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439835-7368-4FB4-B74A-09D2288F6FD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10/24/2023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44D16A-581F-44FE-955E-D584E4744F6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0658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77A054-40DC-494A-88E5-BA54F6E52EA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10/24/2023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0ADBC2-C190-49C5-9B84-41F0EFB972B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29396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227CC3-B610-4E9C-A064-B9FFCF72672F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10/24/2023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3018C4-5B03-4CC5-9B85-0DDF48E4AF8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06623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2B8319-0E23-4DAE-9AAC-ACA16646A0B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10/24/2023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DDCA5B-77FD-4C70-9847-61DFD55B83E5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90645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5FF361-DD46-437C-996E-EDA3A2E2540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10/24/2023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FD0529-6350-402C-B35B-717C4146190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61220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9F5751-8AAA-47A1-81EC-D73F1BC82C5C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10/24/2023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41A767-4AFF-4210-B4FC-46254E82968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37766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E4A2FD-57B7-4FD7-B1BE-D2B9AA095DF2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10/24/2023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0EAFB6-FB38-4DF8-AB10-13328FB0ED7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087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1305AB-2D8E-463E-B708-C7B7296C22C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437854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719A6F-0BF1-44B7-BE37-243D00F8E6F3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10/24/2023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463488-3D26-4ACE-A087-B4D3C3DDA86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32697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FCB0C2-E651-4262-900B-E3B119C79F6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10/24/2023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65E4AE-2FED-4315-B2A1-3BD53BA1DD4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05337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fld id="{56DACA4C-66B4-4A7A-ADE4-FE8C85EE61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675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B92E3-40A1-4FFB-AB98-F15F3B4E1B2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10/24/2023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50312-8D27-4D2B-B906-3C8E05BAA9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41047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B92E3-40A1-4FFB-AB98-F15F3B4E1B2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10/24/2023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50312-8D27-4D2B-B906-3C8E05BAA9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86090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B92E3-40A1-4FFB-AB98-F15F3B4E1B2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10/24/2023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50312-8D27-4D2B-B906-3C8E05BAA9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98038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B92E3-40A1-4FFB-AB98-F15F3B4E1B2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10/24/2023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50312-8D27-4D2B-B906-3C8E05BAA9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54760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B92E3-40A1-4FFB-AB98-F15F3B4E1B2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10/24/2023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50312-8D27-4D2B-B906-3C8E05BAA9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49586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B92E3-40A1-4FFB-AB98-F15F3B4E1B2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10/24/2023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50312-8D27-4D2B-B906-3C8E05BAA9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19298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B92E3-40A1-4FFB-AB98-F15F3B4E1B2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10/24/2023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50312-8D27-4D2B-B906-3C8E05BAA98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214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9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94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00D5A9A2-FA51-4065-BC9B-2E548C5F949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itchFamily="34" charset="-128"/>
          <a:cs typeface="MS PGothic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MS PGothic" pitchFamily="34" charset="-128"/>
          <a:cs typeface="MS PGothic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MS PGothic" pitchFamily="34" charset="-128"/>
          <a:cs typeface="MS PGothic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MS PGothic" pitchFamily="34" charset="-128"/>
          <a:cs typeface="MS PGothic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MS PGothic" pitchFamily="34" charset="-128"/>
          <a:cs typeface="MS PGothic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FFFFFF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FFFFFF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</a:lstStyle>
          <a:p>
            <a:pPr>
              <a:defRPr/>
            </a:pPr>
            <a:fld id="{86CABA5C-8C42-43C5-B13E-F0EB1FA8DB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26386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0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itchFamily="34" charset="-128"/>
          <a:cs typeface="MS PGothic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MS PGothic" pitchFamily="34" charset="-128"/>
          <a:cs typeface="MS PGothic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MS PGothic" pitchFamily="34" charset="-128"/>
          <a:cs typeface="MS PGothic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MS PGothic" pitchFamily="34" charset="-128"/>
          <a:cs typeface="MS PGothic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MS PGothic" pitchFamily="34" charset="-128"/>
          <a:cs typeface="MS PGothic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FB8B92E3-40A1-4FFB-AB98-F15F3B4E1B2B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10/24/2023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40850312-8D27-4D2B-B906-3C8E05BAA98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3385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  <a:ea typeface="+mn-ea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  <a:ea typeface="+mn-ea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fld id="{9958582F-377F-405B-80F9-269B022D87DD}" type="slidenum">
              <a:rPr lang="en-US">
                <a:solidFill>
                  <a:srgbClr val="FFFFFF"/>
                </a:solidFill>
                <a:ea typeface="+mn-ea"/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94493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1563" y="60325"/>
            <a:ext cx="8078787" cy="5556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57250" y="714375"/>
            <a:ext cx="8001000" cy="541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E9871519-9A48-42C4-8FEE-311DD1A5C8BD}" type="datetime1">
              <a:rPr lang="id-ID">
                <a:latin typeface="Calibri" pitchFamily="34" charset="0"/>
              </a:rPr>
              <a:pPr/>
              <a:t>24/10/2023</a:t>
            </a:fld>
            <a:endParaRPr lang="id-ID">
              <a:latin typeface="Calibr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6A609910-B759-45B3-B761-6092FDF1A987}" type="slidenum">
              <a:rPr lang="id-ID">
                <a:latin typeface="Calibri" pitchFamily="34" charset="0"/>
              </a:rPr>
              <a:pPr/>
              <a:t>‹#›</a:t>
            </a:fld>
            <a:endParaRPr lang="id-ID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118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MS PGothic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Calibri" pitchFamily="34" charset="0"/>
          <a:ea typeface="MS PGothic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Calibri" pitchFamily="34" charset="0"/>
          <a:ea typeface="MS PGothic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Calibri" pitchFamily="34" charset="0"/>
          <a:ea typeface="MS PGothic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Calibri" pitchFamily="34" charset="0"/>
          <a:ea typeface="MS PGothic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2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ü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00D5A9A2-FA51-4065-BC9B-2E548C5F9491}" type="slidenum">
              <a:rPr lang="en-US" altLang="en-US">
                <a:solidFill>
                  <a:srgbClr val="FFFFFF"/>
                </a:solidFill>
              </a:rPr>
              <a:pPr/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28569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itchFamily="34" charset="-128"/>
          <a:cs typeface="MS PGothic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MS PGothic" pitchFamily="34" charset="-128"/>
          <a:cs typeface="MS PGothic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MS PGothic" pitchFamily="34" charset="-128"/>
          <a:cs typeface="MS PGothic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MS PGothic" pitchFamily="34" charset="-128"/>
          <a:cs typeface="MS PGothic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MS PGothic" pitchFamily="34" charset="-128"/>
          <a:cs typeface="MS PGothic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457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CE2AFCA7-FFC5-437F-8E26-5252C17B9E42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10/24/2023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6559108-74FF-48F3-8050-717D611D639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88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4" y="609604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0" tIns="45700" rIns="91400" bIns="457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4" y="1981204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11" y="6248400"/>
            <a:ext cx="190500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>
            <a:lvl1pPr>
              <a:defRPr sz="1600"/>
            </a:lvl1pPr>
          </a:lstStyle>
          <a:p>
            <a:pPr defTabSz="913988">
              <a:defRPr/>
            </a:pPr>
            <a:endParaRPr lang="en-US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9" y="6248400"/>
            <a:ext cx="289560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>
            <a:lvl1pPr algn="ctr">
              <a:defRPr sz="1600"/>
            </a:lvl1pPr>
          </a:lstStyle>
          <a:p>
            <a:pPr defTabSz="913988">
              <a:defRPr/>
            </a:pPr>
            <a:endParaRPr lang="en-US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9" y="6248400"/>
            <a:ext cx="190500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>
            <a:lvl1pPr algn="r">
              <a:defRPr sz="1600"/>
            </a:lvl1pPr>
          </a:lstStyle>
          <a:p>
            <a:pPr defTabSz="913988">
              <a:defRPr/>
            </a:pPr>
            <a:fld id="{689D0F1F-DDF5-4737-993C-E9C369931E73}" type="slidenum">
              <a:rPr lang="en-US">
                <a:solidFill>
                  <a:srgbClr val="000000"/>
                </a:solidFill>
                <a:latin typeface="Times New Roman"/>
              </a:rPr>
              <a:pPr defTabSz="913988">
                <a:defRPr/>
              </a:pPr>
              <a:t>‹#›</a:t>
            </a:fld>
            <a:endParaRPr lang="en-US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08031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Times New Roman" pitchFamily="18" charset="0"/>
        </a:defRPr>
      </a:lvl5pPr>
      <a:lvl6pPr marL="456996" algn="ctr" rtl="0" fontAlgn="base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Times New Roman" pitchFamily="18" charset="0"/>
        </a:defRPr>
      </a:lvl6pPr>
      <a:lvl7pPr marL="913988" algn="ctr" rtl="0" fontAlgn="base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Times New Roman" pitchFamily="18" charset="0"/>
        </a:defRPr>
      </a:lvl7pPr>
      <a:lvl8pPr marL="1370982" algn="ctr" rtl="0" fontAlgn="base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Times New Roman" pitchFamily="18" charset="0"/>
        </a:defRPr>
      </a:lvl8pPr>
      <a:lvl9pPr marL="1827976" algn="ctr" rtl="0" fontAlgn="base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Times New Roman" pitchFamily="18" charset="0"/>
        </a:defRPr>
      </a:lvl9pPr>
    </p:titleStyle>
    <p:bodyStyle>
      <a:lvl1pPr marL="342746" indent="-342746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616" indent="-28562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2486" indent="-228496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599480" indent="-228496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6474" indent="-228496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3468" indent="-228496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0462" indent="-228496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7456" indent="-228496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4448" indent="-228496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398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96" algn="l" defTabSz="91398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3988" algn="l" defTabSz="91398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82" algn="l" defTabSz="91398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976" algn="l" defTabSz="91398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972" algn="l" defTabSz="91398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64" algn="l" defTabSz="91398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958" algn="l" defTabSz="91398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954" algn="l" defTabSz="91398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F2C26E02-89B0-42A8-BE8C-C726CD8905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11655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62" r:id="rId1"/>
    <p:sldLayoutId id="2147483763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4" y="609604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0" tIns="45700" rIns="91400" bIns="457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4" y="1981204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11" y="6248400"/>
            <a:ext cx="190500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>
            <a:lvl1pPr>
              <a:defRPr sz="1600"/>
            </a:lvl1pPr>
          </a:lstStyle>
          <a:p>
            <a:pPr defTabSz="913988">
              <a:defRPr/>
            </a:pPr>
            <a:endParaRPr lang="en-US">
              <a:solidFill>
                <a:srgbClr val="000000"/>
              </a:solidFill>
              <a:latin typeface="Times New Roman"/>
              <a:ea typeface="+mn-ea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9" y="6248400"/>
            <a:ext cx="289560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>
            <a:lvl1pPr algn="ctr">
              <a:defRPr sz="1600"/>
            </a:lvl1pPr>
          </a:lstStyle>
          <a:p>
            <a:pPr defTabSz="913988">
              <a:defRPr/>
            </a:pPr>
            <a:endParaRPr lang="en-US">
              <a:solidFill>
                <a:srgbClr val="000000"/>
              </a:solidFill>
              <a:latin typeface="Times New Roman"/>
              <a:ea typeface="+mn-ea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9" y="6248400"/>
            <a:ext cx="190500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>
            <a:lvl1pPr algn="r">
              <a:defRPr sz="1600"/>
            </a:lvl1pPr>
          </a:lstStyle>
          <a:p>
            <a:pPr defTabSz="913988">
              <a:defRPr/>
            </a:pPr>
            <a:fld id="{689D0F1F-DDF5-4737-993C-E9C369931E73}" type="slidenum">
              <a:rPr lang="en-US">
                <a:solidFill>
                  <a:srgbClr val="000000"/>
                </a:solidFill>
                <a:latin typeface="Times New Roman"/>
                <a:ea typeface="+mn-ea"/>
              </a:rPr>
              <a:pPr defTabSz="913988">
                <a:defRPr/>
              </a:pPr>
              <a:t>‹#›</a:t>
            </a:fld>
            <a:endParaRPr lang="en-US">
              <a:solidFill>
                <a:srgbClr val="000000"/>
              </a:solidFill>
              <a:latin typeface="Times New Roman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76922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Times New Roman" pitchFamily="18" charset="0"/>
        </a:defRPr>
      </a:lvl5pPr>
      <a:lvl6pPr marL="456996" algn="ctr" rtl="0" fontAlgn="base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Times New Roman" pitchFamily="18" charset="0"/>
        </a:defRPr>
      </a:lvl6pPr>
      <a:lvl7pPr marL="913988" algn="ctr" rtl="0" fontAlgn="base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Times New Roman" pitchFamily="18" charset="0"/>
        </a:defRPr>
      </a:lvl7pPr>
      <a:lvl8pPr marL="1370982" algn="ctr" rtl="0" fontAlgn="base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Times New Roman" pitchFamily="18" charset="0"/>
        </a:defRPr>
      </a:lvl8pPr>
      <a:lvl9pPr marL="1827976" algn="ctr" rtl="0" fontAlgn="base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Times New Roman" pitchFamily="18" charset="0"/>
        </a:defRPr>
      </a:lvl9pPr>
    </p:titleStyle>
    <p:bodyStyle>
      <a:lvl1pPr marL="342746" indent="-342746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616" indent="-28562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2486" indent="-228496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599480" indent="-228496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6474" indent="-228496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3468" indent="-228496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0462" indent="-228496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7456" indent="-228496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4448" indent="-228496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398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96" algn="l" defTabSz="91398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3988" algn="l" defTabSz="91398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82" algn="l" defTabSz="91398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976" algn="l" defTabSz="91398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972" algn="l" defTabSz="91398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64" algn="l" defTabSz="91398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958" algn="l" defTabSz="91398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954" algn="l" defTabSz="91398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457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defTabSz="914400">
              <a:defRPr/>
            </a:pPr>
            <a:fld id="{CE2AFCA7-FFC5-437F-8E26-5252C17B9E42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 defTabSz="914400">
                <a:defRPr/>
              </a:pPr>
              <a:t>10/24/2023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defTabSz="9144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defTabSz="914400">
              <a:defRPr/>
            </a:pPr>
            <a:fld id="{06559108-74FF-48F3-8050-717D611D639F}" type="slidenum">
              <a:rPr lang="en-US">
                <a:solidFill>
                  <a:prstClr val="black">
                    <a:tint val="75000"/>
                  </a:prstClr>
                </a:solidFill>
              </a:rPr>
              <a:pPr defTabSz="9144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587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6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8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6.xml"/><Relationship Id="rId4" Type="http://schemas.openxmlformats.org/officeDocument/2006/relationships/image" Target="../media/image15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9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6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3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3800" dirty="0"/>
              <a:t>Price Regulation</a:t>
            </a:r>
            <a:br>
              <a:rPr lang="en-US" altLang="en-US" sz="3800" dirty="0"/>
            </a:br>
            <a:r>
              <a:rPr lang="en-US" altLang="en-US" sz="3800" dirty="0"/>
              <a:t>in the Supply-Demand Framework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838200" y="3886200"/>
            <a:ext cx="7543800" cy="175260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altLang="en-US" sz="2800" dirty="0"/>
              <a:t>Fall 2023</a:t>
            </a:r>
          </a:p>
        </p:txBody>
      </p:sp>
    </p:spTree>
    <p:extLst>
      <p:ext uri="{BB962C8B-B14F-4D97-AF65-F5344CB8AC3E}">
        <p14:creationId xmlns:p14="http://schemas.microsoft.com/office/powerpoint/2010/main" val="2328043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026"/>
          <p:cNvSpPr>
            <a:spLocks noGrp="1" noChangeArrowheads="1"/>
          </p:cNvSpPr>
          <p:nvPr>
            <p:ph type="title"/>
          </p:nvPr>
        </p:nvSpPr>
        <p:spPr>
          <a:xfrm>
            <a:off x="76200" y="0"/>
            <a:ext cx="8915400" cy="838200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Consumers as part of the production process</a:t>
            </a:r>
            <a:endParaRPr lang="en-US" altLang="en-US" sz="3200" dirty="0"/>
          </a:p>
        </p:txBody>
      </p:sp>
      <p:sp>
        <p:nvSpPr>
          <p:cNvPr id="4198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228600" y="914400"/>
            <a:ext cx="8915400" cy="5715000"/>
          </a:xfrm>
        </p:spPr>
        <p:txBody>
          <a:bodyPr/>
          <a:lstStyle/>
          <a:p>
            <a:pPr eaLnBrk="1" hangingPunct="1"/>
            <a:r>
              <a:rPr lang="en-US" altLang="en-US" dirty="0"/>
              <a:t>Let </a:t>
            </a:r>
            <a:r>
              <a:rPr lang="en-US" altLang="en-US" i="1" dirty="0"/>
              <a:t>L</a:t>
            </a:r>
            <a:r>
              <a:rPr lang="en-US" altLang="en-US" dirty="0"/>
              <a:t> denote consumer input</a:t>
            </a:r>
          </a:p>
          <a:p>
            <a:pPr lvl="1" eaLnBrk="1" hangingPunct="1"/>
            <a:r>
              <a:rPr lang="en-US" altLang="en-US" dirty="0"/>
              <a:t>A.k.a., “downstream inputs”</a:t>
            </a:r>
          </a:p>
          <a:p>
            <a:pPr lvl="1" eaLnBrk="1" hangingPunct="1"/>
            <a:r>
              <a:rPr lang="en-US" altLang="en-US" dirty="0"/>
              <a:t>Time, effort, travel, resources</a:t>
            </a:r>
          </a:p>
          <a:p>
            <a:pPr lvl="1" eaLnBrk="1" hangingPunct="1"/>
            <a:r>
              <a:rPr lang="en-US" altLang="en-US" i="1" dirty="0"/>
              <a:t>K</a:t>
            </a:r>
            <a:r>
              <a:rPr lang="en-US" altLang="en-US" dirty="0"/>
              <a:t> denotes upstream inputs.  “Quality”?</a:t>
            </a:r>
          </a:p>
          <a:p>
            <a:pPr lvl="1" eaLnBrk="1" hangingPunct="1"/>
            <a:r>
              <a:rPr lang="en-US" altLang="en-US" dirty="0"/>
              <a:t>Becker 1965 “A Theory of the Allocation of Time”</a:t>
            </a:r>
          </a:p>
          <a:p>
            <a:pPr eaLnBrk="1" hangingPunct="1"/>
            <a:r>
              <a:rPr lang="en-US" altLang="en-US" dirty="0"/>
              <a:t>Same supply-demand model, just interpretation</a:t>
            </a:r>
          </a:p>
          <a:p>
            <a:pPr eaLnBrk="1" hangingPunct="1"/>
            <a:r>
              <a:rPr lang="en-US" altLang="en-US" dirty="0"/>
              <a:t>Full price is (</a:t>
            </a:r>
            <a:r>
              <a:rPr lang="en-US" altLang="en-US" i="1" dirty="0"/>
              <a:t>rK</a:t>
            </a:r>
            <a:r>
              <a:rPr lang="en-US" altLang="en-US" dirty="0"/>
              <a:t>+</a:t>
            </a:r>
            <a:r>
              <a:rPr lang="en-US" altLang="en-US" i="1" dirty="0"/>
              <a:t>wL</a:t>
            </a:r>
            <a:r>
              <a:rPr lang="en-US" altLang="en-US" dirty="0"/>
              <a:t>)/</a:t>
            </a:r>
            <a:r>
              <a:rPr lang="en-US" altLang="en-US" i="1" dirty="0"/>
              <a:t>Y</a:t>
            </a:r>
            <a:r>
              <a:rPr lang="en-US" altLang="en-US" dirty="0"/>
              <a:t>.</a:t>
            </a:r>
          </a:p>
          <a:p>
            <a:pPr eaLnBrk="1" hangingPunct="1"/>
            <a:r>
              <a:rPr lang="en-US" altLang="en-US" dirty="0"/>
              <a:t>Consumer price is </a:t>
            </a:r>
            <a:r>
              <a:rPr lang="en-US" altLang="en-US" i="1" dirty="0"/>
              <a:t>𝛒</a:t>
            </a:r>
            <a:r>
              <a:rPr lang="en-US" altLang="en-US" dirty="0"/>
              <a:t> = </a:t>
            </a:r>
            <a:r>
              <a:rPr lang="en-US" altLang="en-US" i="1" dirty="0" err="1"/>
              <a:t>rK</a:t>
            </a:r>
            <a:r>
              <a:rPr lang="en-US" altLang="en-US" dirty="0"/>
              <a:t>/</a:t>
            </a:r>
            <a:r>
              <a:rPr lang="en-US" altLang="en-US" i="1" dirty="0"/>
              <a:t>Y</a:t>
            </a:r>
            <a:endParaRPr lang="en-US" altLang="en-US" dirty="0"/>
          </a:p>
          <a:p>
            <a:pPr lvl="1" eaLnBrk="1" hangingPunct="1"/>
            <a:r>
              <a:rPr lang="en-US" altLang="en-US" dirty="0"/>
              <a:t>e.g., consumer purchasing one unit is quoted </a:t>
            </a:r>
            <a:r>
              <a:rPr lang="en-US" altLang="en-US" i="1" dirty="0"/>
              <a:t>P</a:t>
            </a:r>
            <a:r>
              <a:rPr lang="en-US" altLang="en-US" dirty="0"/>
              <a:t> but given credit for the value </a:t>
            </a:r>
            <a:r>
              <a:rPr lang="en-US" altLang="en-US" i="1" dirty="0"/>
              <a:t>wL</a:t>
            </a:r>
            <a:r>
              <a:rPr lang="en-US" altLang="en-US" dirty="0"/>
              <a:t> of </a:t>
            </a:r>
            <a:r>
              <a:rPr lang="en-US" altLang="en-US" i="1" dirty="0"/>
              <a:t>L</a:t>
            </a:r>
            <a:r>
              <a:rPr lang="en-US" altLang="en-US" dirty="0"/>
              <a:t> provided.</a:t>
            </a:r>
          </a:p>
          <a:p>
            <a:pPr lvl="1" eaLnBrk="1" hangingPunct="1"/>
            <a:r>
              <a:rPr lang="en-US" altLang="en-US" dirty="0"/>
              <a:t>Upstream firms receive net </a:t>
            </a:r>
            <a:r>
              <a:rPr lang="en-US" altLang="en-US" i="1" dirty="0"/>
              <a:t>rK</a:t>
            </a:r>
            <a:r>
              <a:rPr lang="en-US" altLang="en-US" dirty="0"/>
              <a:t> as they pass downstream</a:t>
            </a:r>
          </a:p>
        </p:txBody>
      </p:sp>
    </p:spTree>
    <p:extLst>
      <p:ext uri="{BB962C8B-B14F-4D97-AF65-F5344CB8AC3E}">
        <p14:creationId xmlns:p14="http://schemas.microsoft.com/office/powerpoint/2010/main" val="13003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6384"/>
            <a:ext cx="9144000" cy="6071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>
          <a:xfrm>
            <a:off x="4859867" y="1947333"/>
            <a:ext cx="4038600" cy="45720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algn="ctr" defTabSz="914306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" name="Rectangle 2"/>
          <p:cNvSpPr txBox="1">
            <a:spLocks noRot="1" noChangeArrowheads="1"/>
          </p:cNvSpPr>
          <p:nvPr/>
        </p:nvSpPr>
        <p:spPr>
          <a:xfrm>
            <a:off x="0" y="16933"/>
            <a:ext cx="9144000" cy="63398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MS PGothic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Calibri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MS PGothic" pitchFamily="34" charset="-128"/>
                <a:cs typeface="+mj-cs"/>
              </a:rPr>
              <a:t>Who should wait?  Employees or customers?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MS PGothic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6124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026"/>
          <p:cNvSpPr>
            <a:spLocks noGrp="1" noChangeArrowheads="1"/>
          </p:cNvSpPr>
          <p:nvPr>
            <p:ph type="title"/>
          </p:nvPr>
        </p:nvSpPr>
        <p:spPr>
          <a:xfrm>
            <a:off x="-152400" y="0"/>
            <a:ext cx="9296400" cy="838200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Upstream vs downstream inputs: </a:t>
            </a:r>
            <a:r>
              <a:rPr lang="en-US" altLang="en-US" sz="3200" dirty="0"/>
              <a:t>More examples</a:t>
            </a:r>
            <a:endParaRPr lang="en-US" altLang="en-US" sz="3200" i="1" dirty="0"/>
          </a:p>
        </p:txBody>
      </p:sp>
      <p:sp>
        <p:nvSpPr>
          <p:cNvPr id="4198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228600" y="914400"/>
            <a:ext cx="8915400" cy="5715000"/>
          </a:xfrm>
        </p:spPr>
        <p:txBody>
          <a:bodyPr/>
          <a:lstStyle/>
          <a:p>
            <a:pPr eaLnBrk="1" hangingPunct="1"/>
            <a:r>
              <a:rPr lang="en-US" altLang="en-US" i="1" dirty="0"/>
              <a:t>L</a:t>
            </a:r>
            <a:r>
              <a:rPr lang="en-US" altLang="en-US" dirty="0"/>
              <a:t> denotes effort traveling to farm or manufacturer</a:t>
            </a:r>
          </a:p>
          <a:p>
            <a:pPr lvl="1" eaLnBrk="1" hangingPunct="1"/>
            <a:r>
              <a:rPr lang="en-US" altLang="en-US" dirty="0"/>
              <a:t>geographically</a:t>
            </a:r>
          </a:p>
          <a:p>
            <a:pPr lvl="1" eaLnBrk="1" hangingPunct="1"/>
            <a:r>
              <a:rPr lang="en-US" altLang="en-US" dirty="0"/>
              <a:t>through time (e.g., weekends/holidays)</a:t>
            </a:r>
          </a:p>
          <a:p>
            <a:pPr lvl="1" eaLnBrk="1" hangingPunct="1"/>
            <a:r>
              <a:rPr lang="en-US" altLang="en-US" i="1" dirty="0"/>
              <a:t>K</a:t>
            </a:r>
            <a:r>
              <a:rPr lang="en-US" altLang="en-US" dirty="0"/>
              <a:t> = vacancies that enhance consumer experience</a:t>
            </a:r>
          </a:p>
          <a:p>
            <a:pPr eaLnBrk="1" hangingPunct="1"/>
            <a:r>
              <a:rPr lang="en-US" altLang="en-US" i="1" dirty="0"/>
              <a:t>L</a:t>
            </a:r>
            <a:r>
              <a:rPr lang="en-US" altLang="en-US" dirty="0"/>
              <a:t> vs </a:t>
            </a:r>
            <a:r>
              <a:rPr lang="en-US" altLang="en-US" i="1" dirty="0"/>
              <a:t>K</a:t>
            </a:r>
            <a:r>
              <a:rPr lang="en-US" altLang="en-US" dirty="0"/>
              <a:t>: consumer vs. firm supply of credit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71AEAF-D618-93AF-0777-5D5341985D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1" y="3740369"/>
            <a:ext cx="4734217" cy="3184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D45754-F8E2-790B-54E2-E69C85473D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748" y="3771900"/>
            <a:ext cx="4578783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1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25705" y="4174760"/>
            <a:ext cx="5268148" cy="235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4.  Cost structures for selected industries and retail commodities, 2007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76410" y="1067433"/>
            <a:ext cx="6605660" cy="3213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6528452"/>
            <a:ext cx="2529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9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Notes are on the following page.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0371" y="2586243"/>
            <a:ext cx="963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9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Industries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214096" y="1570938"/>
            <a:ext cx="0" cy="2338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2819" y="5218374"/>
            <a:ext cx="1151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9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Retail</a:t>
            </a:r>
          </a:p>
          <a:p>
            <a:pPr marL="0" marR="0" lvl="0" indent="0" algn="ctr" defTabSz="9139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commodities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1214096" y="4355565"/>
            <a:ext cx="0" cy="19668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2529860" y="1230594"/>
            <a:ext cx="395845" cy="340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9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889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-1"/>
            <a:ext cx="9144000" cy="275166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Figure 2 notes.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a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"Physical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 commodity" refers to the net operating surplus from the housing sector, 2006.  It includes revenues used for mortgage payments, but excludes depreciation.</a:t>
            </a:r>
          </a:p>
          <a:p>
            <a:pPr marL="0" marR="0" lvl="0" indent="0" algn="l" defTabSz="913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b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"Physical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 commodity" refers to output from any agricultural, forestry, fishing, or manufacturing industry.	</a:t>
            </a:r>
          </a:p>
          <a:p>
            <a:pPr marL="0" marR="0" lvl="0" indent="0" algn="l" defTabSz="913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c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"Physical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 commodity" includes taxes.	</a:t>
            </a:r>
          </a:p>
          <a:p>
            <a:pPr marL="0" marR="0" lvl="0" indent="0" algn="l" defTabSz="913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3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"Physical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 commodity" refers to revenue paid to farmers.	</a:t>
            </a:r>
          </a:p>
          <a:p>
            <a:pPr marL="0" marR="0" lvl="0" indent="0" algn="l" defTabSz="913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	</a:t>
            </a:r>
          </a:p>
          <a:p>
            <a:pPr marL="0" marR="0" lvl="0" indent="0" algn="l" defTabSz="913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Sources</a:t>
            </a:r>
          </a:p>
          <a:p>
            <a:pPr marL="0" marR="0" lvl="0" indent="0" algn="l" defTabSz="913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Mayerhauser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 and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Reinsdorf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 (2007),</a:t>
            </a:r>
          </a:p>
          <a:p>
            <a:pPr marL="0" marR="0" lvl="0" indent="0" algn="l" defTabSz="913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Use Tables from the Bureau of Economic Analysis input-output accounts,</a:t>
            </a:r>
          </a:p>
          <a:p>
            <a:pPr marL="0" marR="0" lvl="0" indent="0" algn="l" defTabSz="913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USDA Economic Research Service's Meat Price Spreads,</a:t>
            </a:r>
          </a:p>
          <a:p>
            <a:pPr marL="0" marR="0" lvl="0" indent="0" algn="l" defTabSz="913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USDA agricultural prices (eggs),</a:t>
            </a:r>
          </a:p>
          <a:p>
            <a:pPr marL="0" marR="0" lvl="0" indent="0" algn="l" defTabSz="913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BLS Average Prices (eggs), and </a:t>
            </a:r>
          </a:p>
          <a:p>
            <a:pPr marL="0" marR="0" lvl="0" indent="0" algn="l" defTabSz="9139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US Energy Information Administration.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256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781C7975-9BFE-C491-2ACA-E24FF82D742F}"/>
              </a:ext>
            </a:extLst>
          </p:cNvPr>
          <p:cNvSpPr/>
          <p:nvPr/>
        </p:nvSpPr>
        <p:spPr>
          <a:xfrm>
            <a:off x="5388828" y="3192259"/>
            <a:ext cx="1280623" cy="1033526"/>
          </a:xfrm>
          <a:custGeom>
            <a:avLst/>
            <a:gdLst>
              <a:gd name="connsiteX0" fmla="*/ 1368403 w 1381191"/>
              <a:gd name="connsiteY0" fmla="*/ 812090 h 991133"/>
              <a:gd name="connsiteX1" fmla="*/ 1355614 w 1381191"/>
              <a:gd name="connsiteY1" fmla="*/ 287748 h 991133"/>
              <a:gd name="connsiteX2" fmla="*/ 1368403 w 1381191"/>
              <a:gd name="connsiteY2" fmla="*/ 0 h 991133"/>
              <a:gd name="connsiteX3" fmla="*/ 1189359 w 1381191"/>
              <a:gd name="connsiteY3" fmla="*/ 326115 h 991133"/>
              <a:gd name="connsiteX4" fmla="*/ 1048682 w 1381191"/>
              <a:gd name="connsiteY4" fmla="*/ 498764 h 991133"/>
              <a:gd name="connsiteX5" fmla="*/ 786512 w 1381191"/>
              <a:gd name="connsiteY5" fmla="*/ 626652 h 991133"/>
              <a:gd name="connsiteX6" fmla="*/ 0 w 1381191"/>
              <a:gd name="connsiteY6" fmla="*/ 850456 h 991133"/>
              <a:gd name="connsiteX7" fmla="*/ 0 w 1381191"/>
              <a:gd name="connsiteY7" fmla="*/ 991133 h 991133"/>
              <a:gd name="connsiteX8" fmla="*/ 1381191 w 1381191"/>
              <a:gd name="connsiteY8" fmla="*/ 984739 h 991133"/>
              <a:gd name="connsiteX9" fmla="*/ 1368403 w 1381191"/>
              <a:gd name="connsiteY9" fmla="*/ 38366 h 991133"/>
              <a:gd name="connsiteX0" fmla="*/ 1355614 w 1381191"/>
              <a:gd name="connsiteY0" fmla="*/ 287748 h 991133"/>
              <a:gd name="connsiteX1" fmla="*/ 1368403 w 1381191"/>
              <a:gd name="connsiteY1" fmla="*/ 0 h 991133"/>
              <a:gd name="connsiteX2" fmla="*/ 1189359 w 1381191"/>
              <a:gd name="connsiteY2" fmla="*/ 326115 h 991133"/>
              <a:gd name="connsiteX3" fmla="*/ 1048682 w 1381191"/>
              <a:gd name="connsiteY3" fmla="*/ 498764 h 991133"/>
              <a:gd name="connsiteX4" fmla="*/ 786512 w 1381191"/>
              <a:gd name="connsiteY4" fmla="*/ 626652 h 991133"/>
              <a:gd name="connsiteX5" fmla="*/ 0 w 1381191"/>
              <a:gd name="connsiteY5" fmla="*/ 850456 h 991133"/>
              <a:gd name="connsiteX6" fmla="*/ 0 w 1381191"/>
              <a:gd name="connsiteY6" fmla="*/ 991133 h 991133"/>
              <a:gd name="connsiteX7" fmla="*/ 1381191 w 1381191"/>
              <a:gd name="connsiteY7" fmla="*/ 984739 h 991133"/>
              <a:gd name="connsiteX8" fmla="*/ 1368403 w 1381191"/>
              <a:gd name="connsiteY8" fmla="*/ 38366 h 991133"/>
              <a:gd name="connsiteX0" fmla="*/ 1368403 w 1381191"/>
              <a:gd name="connsiteY0" fmla="*/ 0 h 991133"/>
              <a:gd name="connsiteX1" fmla="*/ 1189359 w 1381191"/>
              <a:gd name="connsiteY1" fmla="*/ 326115 h 991133"/>
              <a:gd name="connsiteX2" fmla="*/ 1048682 w 1381191"/>
              <a:gd name="connsiteY2" fmla="*/ 498764 h 991133"/>
              <a:gd name="connsiteX3" fmla="*/ 786512 w 1381191"/>
              <a:gd name="connsiteY3" fmla="*/ 626652 h 991133"/>
              <a:gd name="connsiteX4" fmla="*/ 0 w 1381191"/>
              <a:gd name="connsiteY4" fmla="*/ 850456 h 991133"/>
              <a:gd name="connsiteX5" fmla="*/ 0 w 1381191"/>
              <a:gd name="connsiteY5" fmla="*/ 991133 h 991133"/>
              <a:gd name="connsiteX6" fmla="*/ 1381191 w 1381191"/>
              <a:gd name="connsiteY6" fmla="*/ 984739 h 991133"/>
              <a:gd name="connsiteX7" fmla="*/ 1368403 w 1381191"/>
              <a:gd name="connsiteY7" fmla="*/ 38366 h 991133"/>
              <a:gd name="connsiteX0" fmla="*/ 1368403 w 1381191"/>
              <a:gd name="connsiteY0" fmla="*/ 0 h 991133"/>
              <a:gd name="connsiteX1" fmla="*/ 1189359 w 1381191"/>
              <a:gd name="connsiteY1" fmla="*/ 326115 h 991133"/>
              <a:gd name="connsiteX2" fmla="*/ 1042288 w 1381191"/>
              <a:gd name="connsiteY2" fmla="*/ 498764 h 991133"/>
              <a:gd name="connsiteX3" fmla="*/ 786512 w 1381191"/>
              <a:gd name="connsiteY3" fmla="*/ 626652 h 991133"/>
              <a:gd name="connsiteX4" fmla="*/ 0 w 1381191"/>
              <a:gd name="connsiteY4" fmla="*/ 850456 h 991133"/>
              <a:gd name="connsiteX5" fmla="*/ 0 w 1381191"/>
              <a:gd name="connsiteY5" fmla="*/ 991133 h 991133"/>
              <a:gd name="connsiteX6" fmla="*/ 1381191 w 1381191"/>
              <a:gd name="connsiteY6" fmla="*/ 984739 h 991133"/>
              <a:gd name="connsiteX7" fmla="*/ 1368403 w 1381191"/>
              <a:gd name="connsiteY7" fmla="*/ 38366 h 991133"/>
              <a:gd name="connsiteX0" fmla="*/ 1368403 w 1381191"/>
              <a:gd name="connsiteY0" fmla="*/ 0 h 991133"/>
              <a:gd name="connsiteX1" fmla="*/ 1189359 w 1381191"/>
              <a:gd name="connsiteY1" fmla="*/ 326115 h 991133"/>
              <a:gd name="connsiteX2" fmla="*/ 1035281 w 1381191"/>
              <a:gd name="connsiteY2" fmla="*/ 488253 h 991133"/>
              <a:gd name="connsiteX3" fmla="*/ 786512 w 1381191"/>
              <a:gd name="connsiteY3" fmla="*/ 626652 h 991133"/>
              <a:gd name="connsiteX4" fmla="*/ 0 w 1381191"/>
              <a:gd name="connsiteY4" fmla="*/ 850456 h 991133"/>
              <a:gd name="connsiteX5" fmla="*/ 0 w 1381191"/>
              <a:gd name="connsiteY5" fmla="*/ 991133 h 991133"/>
              <a:gd name="connsiteX6" fmla="*/ 1381191 w 1381191"/>
              <a:gd name="connsiteY6" fmla="*/ 984739 h 991133"/>
              <a:gd name="connsiteX7" fmla="*/ 1368403 w 1381191"/>
              <a:gd name="connsiteY7" fmla="*/ 38366 h 991133"/>
              <a:gd name="connsiteX0" fmla="*/ 1368403 w 1381191"/>
              <a:gd name="connsiteY0" fmla="*/ 0 h 991133"/>
              <a:gd name="connsiteX1" fmla="*/ 1189359 w 1381191"/>
              <a:gd name="connsiteY1" fmla="*/ 326115 h 991133"/>
              <a:gd name="connsiteX2" fmla="*/ 1035281 w 1381191"/>
              <a:gd name="connsiteY2" fmla="*/ 488253 h 991133"/>
              <a:gd name="connsiteX3" fmla="*/ 747974 w 1381191"/>
              <a:gd name="connsiteY3" fmla="*/ 633659 h 991133"/>
              <a:gd name="connsiteX4" fmla="*/ 0 w 1381191"/>
              <a:gd name="connsiteY4" fmla="*/ 850456 h 991133"/>
              <a:gd name="connsiteX5" fmla="*/ 0 w 1381191"/>
              <a:gd name="connsiteY5" fmla="*/ 991133 h 991133"/>
              <a:gd name="connsiteX6" fmla="*/ 1381191 w 1381191"/>
              <a:gd name="connsiteY6" fmla="*/ 984739 h 991133"/>
              <a:gd name="connsiteX7" fmla="*/ 1368403 w 1381191"/>
              <a:gd name="connsiteY7" fmla="*/ 38366 h 991133"/>
              <a:gd name="connsiteX0" fmla="*/ 1368403 w 1414245"/>
              <a:gd name="connsiteY0" fmla="*/ 0 h 991133"/>
              <a:gd name="connsiteX1" fmla="*/ 1189359 w 1414245"/>
              <a:gd name="connsiteY1" fmla="*/ 326115 h 991133"/>
              <a:gd name="connsiteX2" fmla="*/ 1035281 w 1414245"/>
              <a:gd name="connsiteY2" fmla="*/ 488253 h 991133"/>
              <a:gd name="connsiteX3" fmla="*/ 747974 w 1414245"/>
              <a:gd name="connsiteY3" fmla="*/ 633659 h 991133"/>
              <a:gd name="connsiteX4" fmla="*/ 0 w 1414245"/>
              <a:gd name="connsiteY4" fmla="*/ 850456 h 991133"/>
              <a:gd name="connsiteX5" fmla="*/ 0 w 1414245"/>
              <a:gd name="connsiteY5" fmla="*/ 991133 h 991133"/>
              <a:gd name="connsiteX6" fmla="*/ 1414245 w 1414245"/>
              <a:gd name="connsiteY6" fmla="*/ 989073 h 991133"/>
              <a:gd name="connsiteX7" fmla="*/ 1368403 w 1414245"/>
              <a:gd name="connsiteY7" fmla="*/ 38366 h 991133"/>
              <a:gd name="connsiteX0" fmla="*/ 1368403 w 1414245"/>
              <a:gd name="connsiteY0" fmla="*/ 9305 h 1000438"/>
              <a:gd name="connsiteX1" fmla="*/ 1189359 w 1414245"/>
              <a:gd name="connsiteY1" fmla="*/ 335420 h 1000438"/>
              <a:gd name="connsiteX2" fmla="*/ 1035281 w 1414245"/>
              <a:gd name="connsiteY2" fmla="*/ 497558 h 1000438"/>
              <a:gd name="connsiteX3" fmla="*/ 747974 w 1414245"/>
              <a:gd name="connsiteY3" fmla="*/ 642964 h 1000438"/>
              <a:gd name="connsiteX4" fmla="*/ 0 w 1414245"/>
              <a:gd name="connsiteY4" fmla="*/ 859761 h 1000438"/>
              <a:gd name="connsiteX5" fmla="*/ 0 w 1414245"/>
              <a:gd name="connsiteY5" fmla="*/ 1000438 h 1000438"/>
              <a:gd name="connsiteX6" fmla="*/ 1414245 w 1414245"/>
              <a:gd name="connsiteY6" fmla="*/ 998378 h 1000438"/>
              <a:gd name="connsiteX7" fmla="*/ 1382568 w 1414245"/>
              <a:gd name="connsiteY7" fmla="*/ 0 h 1000438"/>
              <a:gd name="connsiteX0" fmla="*/ 1368403 w 1395357"/>
              <a:gd name="connsiteY0" fmla="*/ 9305 h 1002711"/>
              <a:gd name="connsiteX1" fmla="*/ 1189359 w 1395357"/>
              <a:gd name="connsiteY1" fmla="*/ 335420 h 1002711"/>
              <a:gd name="connsiteX2" fmla="*/ 1035281 w 1395357"/>
              <a:gd name="connsiteY2" fmla="*/ 497558 h 1002711"/>
              <a:gd name="connsiteX3" fmla="*/ 747974 w 1395357"/>
              <a:gd name="connsiteY3" fmla="*/ 642964 h 1002711"/>
              <a:gd name="connsiteX4" fmla="*/ 0 w 1395357"/>
              <a:gd name="connsiteY4" fmla="*/ 859761 h 1002711"/>
              <a:gd name="connsiteX5" fmla="*/ 0 w 1395357"/>
              <a:gd name="connsiteY5" fmla="*/ 1000438 h 1002711"/>
              <a:gd name="connsiteX6" fmla="*/ 1395357 w 1395357"/>
              <a:gd name="connsiteY6" fmla="*/ 1002711 h 1002711"/>
              <a:gd name="connsiteX7" fmla="*/ 1382568 w 1395357"/>
              <a:gd name="connsiteY7" fmla="*/ 0 h 1002711"/>
              <a:gd name="connsiteX0" fmla="*/ 1368403 w 1395357"/>
              <a:gd name="connsiteY0" fmla="*/ 9305 h 1002711"/>
              <a:gd name="connsiteX1" fmla="*/ 1161027 w 1395357"/>
              <a:gd name="connsiteY1" fmla="*/ 326753 h 1002711"/>
              <a:gd name="connsiteX2" fmla="*/ 1035281 w 1395357"/>
              <a:gd name="connsiteY2" fmla="*/ 497558 h 1002711"/>
              <a:gd name="connsiteX3" fmla="*/ 747974 w 1395357"/>
              <a:gd name="connsiteY3" fmla="*/ 642964 h 1002711"/>
              <a:gd name="connsiteX4" fmla="*/ 0 w 1395357"/>
              <a:gd name="connsiteY4" fmla="*/ 859761 h 1002711"/>
              <a:gd name="connsiteX5" fmla="*/ 0 w 1395357"/>
              <a:gd name="connsiteY5" fmla="*/ 1000438 h 1002711"/>
              <a:gd name="connsiteX6" fmla="*/ 1395357 w 1395357"/>
              <a:gd name="connsiteY6" fmla="*/ 1002711 h 1002711"/>
              <a:gd name="connsiteX7" fmla="*/ 1382568 w 1395357"/>
              <a:gd name="connsiteY7" fmla="*/ 0 h 1002711"/>
              <a:gd name="connsiteX0" fmla="*/ 1368403 w 1395357"/>
              <a:gd name="connsiteY0" fmla="*/ 9305 h 1002711"/>
              <a:gd name="connsiteX1" fmla="*/ 1161027 w 1395357"/>
              <a:gd name="connsiteY1" fmla="*/ 326753 h 1002711"/>
              <a:gd name="connsiteX2" fmla="*/ 992783 w 1395357"/>
              <a:gd name="connsiteY2" fmla="*/ 480224 h 1002711"/>
              <a:gd name="connsiteX3" fmla="*/ 747974 w 1395357"/>
              <a:gd name="connsiteY3" fmla="*/ 642964 h 1002711"/>
              <a:gd name="connsiteX4" fmla="*/ 0 w 1395357"/>
              <a:gd name="connsiteY4" fmla="*/ 859761 h 1002711"/>
              <a:gd name="connsiteX5" fmla="*/ 0 w 1395357"/>
              <a:gd name="connsiteY5" fmla="*/ 1000438 h 1002711"/>
              <a:gd name="connsiteX6" fmla="*/ 1395357 w 1395357"/>
              <a:gd name="connsiteY6" fmla="*/ 1002711 h 1002711"/>
              <a:gd name="connsiteX7" fmla="*/ 1382568 w 1395357"/>
              <a:gd name="connsiteY7" fmla="*/ 0 h 1002711"/>
              <a:gd name="connsiteX0" fmla="*/ 1368403 w 1395357"/>
              <a:gd name="connsiteY0" fmla="*/ 9305 h 1002711"/>
              <a:gd name="connsiteX1" fmla="*/ 1161027 w 1395357"/>
              <a:gd name="connsiteY1" fmla="*/ 326753 h 1002711"/>
              <a:gd name="connsiteX2" fmla="*/ 992783 w 1395357"/>
              <a:gd name="connsiteY2" fmla="*/ 480224 h 1002711"/>
              <a:gd name="connsiteX3" fmla="*/ 719642 w 1395357"/>
              <a:gd name="connsiteY3" fmla="*/ 616962 h 1002711"/>
              <a:gd name="connsiteX4" fmla="*/ 0 w 1395357"/>
              <a:gd name="connsiteY4" fmla="*/ 859761 h 1002711"/>
              <a:gd name="connsiteX5" fmla="*/ 0 w 1395357"/>
              <a:gd name="connsiteY5" fmla="*/ 1000438 h 1002711"/>
              <a:gd name="connsiteX6" fmla="*/ 1395357 w 1395357"/>
              <a:gd name="connsiteY6" fmla="*/ 1002711 h 1002711"/>
              <a:gd name="connsiteX7" fmla="*/ 1382568 w 1395357"/>
              <a:gd name="connsiteY7" fmla="*/ 0 h 1002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95357" h="1002711">
                <a:moveTo>
                  <a:pt x="1368403" y="9305"/>
                </a:moveTo>
                <a:lnTo>
                  <a:pt x="1161027" y="326753"/>
                </a:lnTo>
                <a:lnTo>
                  <a:pt x="992783" y="480224"/>
                </a:lnTo>
                <a:lnTo>
                  <a:pt x="719642" y="616962"/>
                </a:lnTo>
                <a:lnTo>
                  <a:pt x="0" y="859761"/>
                </a:lnTo>
                <a:lnTo>
                  <a:pt x="0" y="1000438"/>
                </a:lnTo>
                <a:lnTo>
                  <a:pt x="1395357" y="1002711"/>
                </a:lnTo>
                <a:lnTo>
                  <a:pt x="1382568" y="0"/>
                </a:ln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27"/>
          <p:cNvSpPr txBox="1">
            <a:spLocks noChangeArrowheads="1"/>
          </p:cNvSpPr>
          <p:nvPr/>
        </p:nvSpPr>
        <p:spPr>
          <a:xfrm>
            <a:off x="4343400" y="1113925"/>
            <a:ext cx="4572000" cy="458447"/>
          </a:xfrm>
          <a:prstGeom prst="rect">
            <a:avLst/>
          </a:prstGeom>
        </p:spPr>
        <p:txBody>
          <a:bodyPr lIns="45700" tIns="22850" rIns="45700" bIns="22850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4569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Figure 3b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+mj-cs"/>
            </a:endParaRPr>
          </a:p>
        </p:txBody>
      </p:sp>
      <p:grpSp>
        <p:nvGrpSpPr>
          <p:cNvPr id="123" name="Group 8"/>
          <p:cNvGrpSpPr>
            <a:grpSpLocks/>
          </p:cNvGrpSpPr>
          <p:nvPr/>
        </p:nvGrpSpPr>
        <p:grpSpPr bwMode="auto">
          <a:xfrm>
            <a:off x="750089" y="2032677"/>
            <a:ext cx="2511425" cy="2209801"/>
            <a:chOff x="1440" y="912"/>
            <a:chExt cx="2736" cy="2400"/>
          </a:xfrm>
        </p:grpSpPr>
        <p:sp>
          <p:nvSpPr>
            <p:cNvPr id="124" name="Line 6"/>
            <p:cNvSpPr>
              <a:spLocks noChangeShapeType="1"/>
            </p:cNvSpPr>
            <p:nvPr/>
          </p:nvSpPr>
          <p:spPr bwMode="auto">
            <a:xfrm>
              <a:off x="1440" y="912"/>
              <a:ext cx="0" cy="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69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MS PGothic" pitchFamily="34" charset="-128"/>
                <a:cs typeface="+mn-cs"/>
              </a:endParaRPr>
            </a:p>
          </p:txBody>
        </p:sp>
        <p:sp>
          <p:nvSpPr>
            <p:cNvPr id="125" name="Line 7"/>
            <p:cNvSpPr>
              <a:spLocks noChangeShapeType="1"/>
            </p:cNvSpPr>
            <p:nvPr/>
          </p:nvSpPr>
          <p:spPr bwMode="auto">
            <a:xfrm>
              <a:off x="1440" y="3312"/>
              <a:ext cx="27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69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MS PGothic" pitchFamily="34" charset="-128"/>
                <a:cs typeface="+mn-cs"/>
              </a:endParaRPr>
            </a:p>
          </p:txBody>
        </p:sp>
      </p:grpSp>
      <p:sp>
        <p:nvSpPr>
          <p:cNvPr id="135" name="Text Box 39"/>
          <p:cNvSpPr txBox="1">
            <a:spLocks noChangeArrowheads="1"/>
          </p:cNvSpPr>
          <p:nvPr/>
        </p:nvSpPr>
        <p:spPr bwMode="auto">
          <a:xfrm>
            <a:off x="3254257" y="4047777"/>
            <a:ext cx="836811" cy="538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0" tIns="22850" rIns="45700" bIns="2285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4569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Quantity of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K</a:t>
            </a:r>
          </a:p>
        </p:txBody>
      </p:sp>
      <p:sp>
        <p:nvSpPr>
          <p:cNvPr id="137" name="Freeform 11"/>
          <p:cNvSpPr>
            <a:spLocks/>
          </p:cNvSpPr>
          <p:nvPr/>
        </p:nvSpPr>
        <p:spPr bwMode="auto">
          <a:xfrm>
            <a:off x="753492" y="2297510"/>
            <a:ext cx="2113834" cy="1789487"/>
          </a:xfrm>
          <a:custGeom>
            <a:avLst/>
            <a:gdLst>
              <a:gd name="T0" fmla="*/ 0 w 2160"/>
              <a:gd name="T1" fmla="*/ 2400 h 2400"/>
              <a:gd name="T2" fmla="*/ 624 w 2160"/>
              <a:gd name="T3" fmla="*/ 1920 h 2400"/>
              <a:gd name="T4" fmla="*/ 864 w 2160"/>
              <a:gd name="T5" fmla="*/ 1728 h 2400"/>
              <a:gd name="T6" fmla="*/ 1344 w 2160"/>
              <a:gd name="T7" fmla="*/ 1008 h 2400"/>
              <a:gd name="T8" fmla="*/ 1872 w 2160"/>
              <a:gd name="T9" fmla="*/ 432 h 2400"/>
              <a:gd name="T10" fmla="*/ 2160 w 2160"/>
              <a:gd name="T11" fmla="*/ 0 h 2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60"/>
              <a:gd name="T19" fmla="*/ 0 h 2400"/>
              <a:gd name="T20" fmla="*/ 2160 w 2160"/>
              <a:gd name="T21" fmla="*/ 2400 h 2400"/>
              <a:gd name="connsiteX0" fmla="*/ 0 w 11839"/>
              <a:gd name="connsiteY0" fmla="*/ 9559 h 9559"/>
              <a:gd name="connsiteX1" fmla="*/ 4728 w 11839"/>
              <a:gd name="connsiteY1" fmla="*/ 8000 h 9559"/>
              <a:gd name="connsiteX2" fmla="*/ 5839 w 11839"/>
              <a:gd name="connsiteY2" fmla="*/ 7200 h 9559"/>
              <a:gd name="connsiteX3" fmla="*/ 8061 w 11839"/>
              <a:gd name="connsiteY3" fmla="*/ 4200 h 9559"/>
              <a:gd name="connsiteX4" fmla="*/ 10506 w 11839"/>
              <a:gd name="connsiteY4" fmla="*/ 1800 h 9559"/>
              <a:gd name="connsiteX5" fmla="*/ 11839 w 11839"/>
              <a:gd name="connsiteY5" fmla="*/ 0 h 9559"/>
              <a:gd name="connsiteX0" fmla="*/ 0 w 10000"/>
              <a:gd name="connsiteY0" fmla="*/ 10000 h 10000"/>
              <a:gd name="connsiteX1" fmla="*/ 3994 w 10000"/>
              <a:gd name="connsiteY1" fmla="*/ 8369 h 10000"/>
              <a:gd name="connsiteX2" fmla="*/ 4932 w 10000"/>
              <a:gd name="connsiteY2" fmla="*/ 7532 h 10000"/>
              <a:gd name="connsiteX3" fmla="*/ 6809 w 10000"/>
              <a:gd name="connsiteY3" fmla="*/ 4394 h 10000"/>
              <a:gd name="connsiteX4" fmla="*/ 8874 w 10000"/>
              <a:gd name="connsiteY4" fmla="*/ 1883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803 w 10000"/>
              <a:gd name="connsiteY1" fmla="*/ 8773 h 10000"/>
              <a:gd name="connsiteX2" fmla="*/ 4932 w 10000"/>
              <a:gd name="connsiteY2" fmla="*/ 7532 h 10000"/>
              <a:gd name="connsiteX3" fmla="*/ 6809 w 10000"/>
              <a:gd name="connsiteY3" fmla="*/ 4394 h 10000"/>
              <a:gd name="connsiteX4" fmla="*/ 8874 w 10000"/>
              <a:gd name="connsiteY4" fmla="*/ 1883 h 10000"/>
              <a:gd name="connsiteX5" fmla="*/ 10000 w 10000"/>
              <a:gd name="connsiteY5" fmla="*/ 0 h 10000"/>
              <a:gd name="connsiteX0" fmla="*/ 0 w 10414"/>
              <a:gd name="connsiteY0" fmla="*/ 9827 h 9827"/>
              <a:gd name="connsiteX1" fmla="*/ 3217 w 10414"/>
              <a:gd name="connsiteY1" fmla="*/ 8773 h 9827"/>
              <a:gd name="connsiteX2" fmla="*/ 5346 w 10414"/>
              <a:gd name="connsiteY2" fmla="*/ 7532 h 9827"/>
              <a:gd name="connsiteX3" fmla="*/ 7223 w 10414"/>
              <a:gd name="connsiteY3" fmla="*/ 4394 h 9827"/>
              <a:gd name="connsiteX4" fmla="*/ 9288 w 10414"/>
              <a:gd name="connsiteY4" fmla="*/ 1883 h 9827"/>
              <a:gd name="connsiteX5" fmla="*/ 10414 w 10414"/>
              <a:gd name="connsiteY5" fmla="*/ 0 h 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14" h="9827">
                <a:moveTo>
                  <a:pt x="0" y="9827"/>
                </a:moveTo>
                <a:cubicBezTo>
                  <a:pt x="1042" y="9429"/>
                  <a:pt x="2326" y="9155"/>
                  <a:pt x="3217" y="8773"/>
                </a:cubicBezTo>
                <a:cubicBezTo>
                  <a:pt x="4108" y="8391"/>
                  <a:pt x="4678" y="8262"/>
                  <a:pt x="5346" y="7532"/>
                </a:cubicBezTo>
                <a:cubicBezTo>
                  <a:pt x="6014" y="6802"/>
                  <a:pt x="6566" y="5335"/>
                  <a:pt x="7223" y="4394"/>
                </a:cubicBezTo>
                <a:cubicBezTo>
                  <a:pt x="7880" y="3452"/>
                  <a:pt x="8756" y="2615"/>
                  <a:pt x="9288" y="1883"/>
                </a:cubicBezTo>
                <a:cubicBezTo>
                  <a:pt x="9819" y="1151"/>
                  <a:pt x="10117" y="575"/>
                  <a:pt x="10414" y="0"/>
                </a:cubicBezTo>
              </a:path>
            </a:pathLst>
          </a:custGeom>
          <a:noFill/>
          <a:ln w="25400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5700" tIns="22850" rIns="45700" bIns="22850"/>
          <a:lstStyle/>
          <a:p>
            <a:pPr marL="0" marR="0" lvl="0" indent="0" algn="l" defTabSz="4569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MS PGothic" pitchFamily="34" charset="-128"/>
              <a:cs typeface="+mn-cs"/>
            </a:endParaRPr>
          </a:p>
        </p:txBody>
      </p:sp>
      <p:sp>
        <p:nvSpPr>
          <p:cNvPr id="138" name="Text Box 26"/>
          <p:cNvSpPr txBox="1">
            <a:spLocks noChangeArrowheads="1"/>
          </p:cNvSpPr>
          <p:nvPr/>
        </p:nvSpPr>
        <p:spPr bwMode="auto">
          <a:xfrm>
            <a:off x="2728107" y="2103139"/>
            <a:ext cx="1033313" cy="261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0" tIns="22850" rIns="45700" bIns="2285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4569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K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 supply</a:t>
            </a:r>
          </a:p>
        </p:txBody>
      </p:sp>
      <p:sp>
        <p:nvSpPr>
          <p:cNvPr id="46" name="Text Box 39"/>
          <p:cNvSpPr txBox="1">
            <a:spLocks noChangeArrowheads="1"/>
          </p:cNvSpPr>
          <p:nvPr/>
        </p:nvSpPr>
        <p:spPr bwMode="auto">
          <a:xfrm>
            <a:off x="660024" y="1679688"/>
            <a:ext cx="376630" cy="29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0" tIns="22850" rIns="45700" bIns="2285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4569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r</a:t>
            </a:r>
          </a:p>
        </p:txBody>
      </p:sp>
      <p:grpSp>
        <p:nvGrpSpPr>
          <p:cNvPr id="35" name="Group 8"/>
          <p:cNvGrpSpPr>
            <a:grpSpLocks/>
          </p:cNvGrpSpPr>
          <p:nvPr/>
        </p:nvGrpSpPr>
        <p:grpSpPr bwMode="auto">
          <a:xfrm>
            <a:off x="5373687" y="2020160"/>
            <a:ext cx="2511425" cy="2209801"/>
            <a:chOff x="1440" y="912"/>
            <a:chExt cx="2736" cy="2400"/>
          </a:xfrm>
        </p:grpSpPr>
        <p:sp>
          <p:nvSpPr>
            <p:cNvPr id="36" name="Line 6"/>
            <p:cNvSpPr>
              <a:spLocks noChangeShapeType="1"/>
            </p:cNvSpPr>
            <p:nvPr/>
          </p:nvSpPr>
          <p:spPr bwMode="auto">
            <a:xfrm>
              <a:off x="1440" y="912"/>
              <a:ext cx="0" cy="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69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MS PGothic" pitchFamily="34" charset="-128"/>
                <a:cs typeface="+mn-cs"/>
              </a:endParaRPr>
            </a:p>
          </p:txBody>
        </p:sp>
        <p:sp>
          <p:nvSpPr>
            <p:cNvPr id="37" name="Line 7"/>
            <p:cNvSpPr>
              <a:spLocks noChangeShapeType="1"/>
            </p:cNvSpPr>
            <p:nvPr/>
          </p:nvSpPr>
          <p:spPr bwMode="auto">
            <a:xfrm>
              <a:off x="1440" y="3312"/>
              <a:ext cx="27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69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MS PGothic" pitchFamily="34" charset="-128"/>
                <a:cs typeface="+mn-cs"/>
              </a:endParaRPr>
            </a:p>
          </p:txBody>
        </p:sp>
      </p:grpSp>
      <p:sp>
        <p:nvSpPr>
          <p:cNvPr id="41" name="Text Box 39"/>
          <p:cNvSpPr txBox="1">
            <a:spLocks noChangeArrowheads="1"/>
          </p:cNvSpPr>
          <p:nvPr/>
        </p:nvSpPr>
        <p:spPr bwMode="auto">
          <a:xfrm>
            <a:off x="7862857" y="4047777"/>
            <a:ext cx="836811" cy="538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0" tIns="22850" rIns="45700" bIns="2285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4569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Quantity of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L</a:t>
            </a:r>
          </a:p>
        </p:txBody>
      </p:sp>
      <p:sp>
        <p:nvSpPr>
          <p:cNvPr id="44" name="Text Box 39"/>
          <p:cNvSpPr txBox="1">
            <a:spLocks noChangeArrowheads="1"/>
          </p:cNvSpPr>
          <p:nvPr/>
        </p:nvSpPr>
        <p:spPr bwMode="auto">
          <a:xfrm>
            <a:off x="5244094" y="1672941"/>
            <a:ext cx="434076" cy="29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0" tIns="22850" rIns="45700" bIns="2285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4569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w</a:t>
            </a:r>
          </a:p>
        </p:txBody>
      </p:sp>
      <p:sp>
        <p:nvSpPr>
          <p:cNvPr id="52" name="Rectangle 27"/>
          <p:cNvSpPr txBox="1">
            <a:spLocks noChangeArrowheads="1"/>
          </p:cNvSpPr>
          <p:nvPr/>
        </p:nvSpPr>
        <p:spPr>
          <a:xfrm>
            <a:off x="4" y="11"/>
            <a:ext cx="9144000" cy="685802"/>
          </a:xfrm>
          <a:prstGeom prst="rect">
            <a:avLst/>
          </a:prstGeom>
        </p:spPr>
        <p:txBody>
          <a:bodyPr lIns="91400" tIns="45700" rIns="91400" bIns="45700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The Unregulated Market Minimizes Cost</a:t>
            </a:r>
          </a:p>
          <a:p>
            <a:pPr marL="0" marR="0" lvl="0" indent="0" algn="ctr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Not marginal cost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 Box 26"/>
              <p:cNvSpPr txBox="1">
                <a:spLocks noChangeArrowheads="1"/>
              </p:cNvSpPr>
              <p:nvPr/>
            </p:nvSpPr>
            <p:spPr bwMode="auto">
              <a:xfrm>
                <a:off x="2665479" y="3360813"/>
                <a:ext cx="1565465" cy="367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45700" tIns="22850" rIns="45700" bIns="22850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marR="0" lvl="0" indent="0" algn="ctr" defTabSz="45699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itchFamily="18" charset="0"/>
                    <a:ea typeface="MS PGothic" pitchFamily="34" charset="-128"/>
                    <a:cs typeface="+mn-cs"/>
                  </a:rPr>
                  <a:t>Demand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  <m:t>𝜕</m:t>
                        </m:r>
                        <m:r>
                          <a:rPr kumimoji="0" lang="en-US" alt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  <m:t>𝐶</m:t>
                        </m:r>
                        <m:d>
                          <m:dPr>
                            <m:ctrlPr>
                              <a:rPr kumimoji="0" lang="en-US" altLang="en-US" sz="1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S PGothic" pitchFamily="34" charset="-128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en-US" sz="1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S PGothic" pitchFamily="34" charset="-128"/>
                                <a:cs typeface="+mn-cs"/>
                              </a:rPr>
                              <m:t>𝑤</m:t>
                            </m:r>
                            <m:r>
                              <a:rPr kumimoji="0" lang="en-US" altLang="en-US" sz="1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S PGothic" pitchFamily="34" charset="-128"/>
                                <a:cs typeface="+mn-cs"/>
                              </a:rPr>
                              <m:t>,</m:t>
                            </m:r>
                            <m:r>
                              <a:rPr kumimoji="0" lang="en-US" altLang="en-US" sz="1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S PGothic" pitchFamily="34" charset="-128"/>
                                <a:cs typeface="+mn-cs"/>
                              </a:rPr>
                              <m:t>𝑟</m:t>
                            </m:r>
                            <m:r>
                              <a:rPr kumimoji="0" lang="en-US" altLang="en-US" sz="1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S PGothic" pitchFamily="34" charset="-128"/>
                                <a:cs typeface="+mn-cs"/>
                              </a:rPr>
                              <m:t>,</m:t>
                            </m:r>
                            <m:r>
                              <a:rPr kumimoji="0" lang="en-US" altLang="en-US" sz="1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S PGothic" pitchFamily="34" charset="-128"/>
                                <a:cs typeface="+mn-cs"/>
                              </a:rPr>
                              <m:t>𝑌</m:t>
                            </m:r>
                          </m:e>
                        </m:d>
                      </m:num>
                      <m:den>
                        <m:r>
                          <a:rPr kumimoji="0" lang="en-US" alt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  <m:t>𝜕</m:t>
                        </m:r>
                        <m:r>
                          <a:rPr kumimoji="0" lang="en-US" alt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  <m:t>𝑟</m:t>
                        </m:r>
                      </m:den>
                    </m:f>
                  </m:oMath>
                </a14:m>
                <a:endPara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30" name="Text 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65479" y="3360813"/>
                <a:ext cx="1565465" cy="367132"/>
              </a:xfrm>
              <a:prstGeom prst="rect">
                <a:avLst/>
              </a:prstGeom>
              <a:blipFill>
                <a:blip r:embed="rId3"/>
                <a:stretch>
                  <a:fillRect l="-800" b="-10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Freeform 14"/>
          <p:cNvSpPr>
            <a:spLocks/>
          </p:cNvSpPr>
          <p:nvPr/>
        </p:nvSpPr>
        <p:spPr bwMode="auto">
          <a:xfrm>
            <a:off x="1152822" y="2170188"/>
            <a:ext cx="2090167" cy="1934778"/>
          </a:xfrm>
          <a:custGeom>
            <a:avLst/>
            <a:gdLst>
              <a:gd name="T0" fmla="*/ 0 w 2112"/>
              <a:gd name="T1" fmla="*/ 0 h 2112"/>
              <a:gd name="T2" fmla="*/ 144 w 2112"/>
              <a:gd name="T3" fmla="*/ 192 h 2112"/>
              <a:gd name="T4" fmla="*/ 624 w 2112"/>
              <a:gd name="T5" fmla="*/ 864 h 2112"/>
              <a:gd name="T6" fmla="*/ 1344 w 2112"/>
              <a:gd name="T7" fmla="*/ 1488 h 2112"/>
              <a:gd name="T8" fmla="*/ 2112 w 2112"/>
              <a:gd name="T9" fmla="*/ 2112 h 2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12"/>
              <a:gd name="T16" fmla="*/ 0 h 2112"/>
              <a:gd name="T17" fmla="*/ 2112 w 2112"/>
              <a:gd name="T18" fmla="*/ 2112 h 2112"/>
              <a:gd name="connsiteX0" fmla="*/ 0 w 11020"/>
              <a:gd name="connsiteY0" fmla="*/ 0 h 10816"/>
              <a:gd name="connsiteX1" fmla="*/ 682 w 11020"/>
              <a:gd name="connsiteY1" fmla="*/ 909 h 10816"/>
              <a:gd name="connsiteX2" fmla="*/ 2955 w 11020"/>
              <a:gd name="connsiteY2" fmla="*/ 4091 h 10816"/>
              <a:gd name="connsiteX3" fmla="*/ 6364 w 11020"/>
              <a:gd name="connsiteY3" fmla="*/ 7045 h 10816"/>
              <a:gd name="connsiteX4" fmla="*/ 11020 w 11020"/>
              <a:gd name="connsiteY4" fmla="*/ 10816 h 10816"/>
              <a:gd name="connsiteX0" fmla="*/ 0 w 11912"/>
              <a:gd name="connsiteY0" fmla="*/ 0 h 11785"/>
              <a:gd name="connsiteX1" fmla="*/ 1574 w 11912"/>
              <a:gd name="connsiteY1" fmla="*/ 1878 h 11785"/>
              <a:gd name="connsiteX2" fmla="*/ 3847 w 11912"/>
              <a:gd name="connsiteY2" fmla="*/ 5060 h 11785"/>
              <a:gd name="connsiteX3" fmla="*/ 7256 w 11912"/>
              <a:gd name="connsiteY3" fmla="*/ 8014 h 11785"/>
              <a:gd name="connsiteX4" fmla="*/ 11912 w 11912"/>
              <a:gd name="connsiteY4" fmla="*/ 11785 h 11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12" h="11785">
                <a:moveTo>
                  <a:pt x="0" y="0"/>
                </a:moveTo>
                <a:cubicBezTo>
                  <a:pt x="95" y="114"/>
                  <a:pt x="933" y="1035"/>
                  <a:pt x="1574" y="1878"/>
                </a:cubicBezTo>
                <a:cubicBezTo>
                  <a:pt x="2215" y="2721"/>
                  <a:pt x="2900" y="4037"/>
                  <a:pt x="3847" y="5060"/>
                </a:cubicBezTo>
                <a:cubicBezTo>
                  <a:pt x="4794" y="6083"/>
                  <a:pt x="6081" y="7030"/>
                  <a:pt x="7256" y="8014"/>
                </a:cubicBezTo>
                <a:cubicBezTo>
                  <a:pt x="8430" y="8999"/>
                  <a:pt x="10681" y="10800"/>
                  <a:pt x="11912" y="11785"/>
                </a:cubicBezTo>
              </a:path>
            </a:pathLst>
          </a:custGeom>
          <a:noFill/>
          <a:ln w="254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MS PGothic" pitchFamily="34" charset="-128"/>
              <a:cs typeface="+mn-cs"/>
            </a:endParaRPr>
          </a:p>
        </p:txBody>
      </p:sp>
      <p:sp>
        <p:nvSpPr>
          <p:cNvPr id="34" name="Freeform 11"/>
          <p:cNvSpPr>
            <a:spLocks/>
          </p:cNvSpPr>
          <p:nvPr/>
        </p:nvSpPr>
        <p:spPr bwMode="auto">
          <a:xfrm>
            <a:off x="5415464" y="2256763"/>
            <a:ext cx="1977210" cy="1810322"/>
          </a:xfrm>
          <a:custGeom>
            <a:avLst/>
            <a:gdLst>
              <a:gd name="T0" fmla="*/ 0 w 2160"/>
              <a:gd name="T1" fmla="*/ 2400 h 2400"/>
              <a:gd name="T2" fmla="*/ 624 w 2160"/>
              <a:gd name="T3" fmla="*/ 1920 h 2400"/>
              <a:gd name="T4" fmla="*/ 864 w 2160"/>
              <a:gd name="T5" fmla="*/ 1728 h 2400"/>
              <a:gd name="T6" fmla="*/ 1344 w 2160"/>
              <a:gd name="T7" fmla="*/ 1008 h 2400"/>
              <a:gd name="T8" fmla="*/ 1872 w 2160"/>
              <a:gd name="T9" fmla="*/ 432 h 2400"/>
              <a:gd name="T10" fmla="*/ 2160 w 2160"/>
              <a:gd name="T11" fmla="*/ 0 h 2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60"/>
              <a:gd name="T19" fmla="*/ 0 h 2400"/>
              <a:gd name="T20" fmla="*/ 2160 w 2160"/>
              <a:gd name="T21" fmla="*/ 2400 h 2400"/>
              <a:gd name="connsiteX0" fmla="*/ 0 w 11042"/>
              <a:gd name="connsiteY0" fmla="*/ 9503 h 9503"/>
              <a:gd name="connsiteX1" fmla="*/ 3931 w 11042"/>
              <a:gd name="connsiteY1" fmla="*/ 8000 h 9503"/>
              <a:gd name="connsiteX2" fmla="*/ 5042 w 11042"/>
              <a:gd name="connsiteY2" fmla="*/ 7200 h 9503"/>
              <a:gd name="connsiteX3" fmla="*/ 7264 w 11042"/>
              <a:gd name="connsiteY3" fmla="*/ 4200 h 9503"/>
              <a:gd name="connsiteX4" fmla="*/ 9709 w 11042"/>
              <a:gd name="connsiteY4" fmla="*/ 1800 h 9503"/>
              <a:gd name="connsiteX5" fmla="*/ 11042 w 11042"/>
              <a:gd name="connsiteY5" fmla="*/ 0 h 9503"/>
              <a:gd name="connsiteX0" fmla="*/ 0 w 10000"/>
              <a:gd name="connsiteY0" fmla="*/ 10000 h 10000"/>
              <a:gd name="connsiteX1" fmla="*/ 3560 w 10000"/>
              <a:gd name="connsiteY1" fmla="*/ 8418 h 10000"/>
              <a:gd name="connsiteX2" fmla="*/ 4566 w 10000"/>
              <a:gd name="connsiteY2" fmla="*/ 7577 h 10000"/>
              <a:gd name="connsiteX3" fmla="*/ 6579 w 10000"/>
              <a:gd name="connsiteY3" fmla="*/ 4420 h 10000"/>
              <a:gd name="connsiteX4" fmla="*/ 8793 w 10000"/>
              <a:gd name="connsiteY4" fmla="*/ 1894 h 10000"/>
              <a:gd name="connsiteX5" fmla="*/ 10000 w 10000"/>
              <a:gd name="connsiteY5" fmla="*/ 0 h 10000"/>
              <a:gd name="connsiteX0" fmla="*/ 0 w 10444"/>
              <a:gd name="connsiteY0" fmla="*/ 10000 h 10000"/>
              <a:gd name="connsiteX1" fmla="*/ 4004 w 10444"/>
              <a:gd name="connsiteY1" fmla="*/ 8418 h 10000"/>
              <a:gd name="connsiteX2" fmla="*/ 5010 w 10444"/>
              <a:gd name="connsiteY2" fmla="*/ 7577 h 10000"/>
              <a:gd name="connsiteX3" fmla="*/ 7023 w 10444"/>
              <a:gd name="connsiteY3" fmla="*/ 4420 h 10000"/>
              <a:gd name="connsiteX4" fmla="*/ 9237 w 10444"/>
              <a:gd name="connsiteY4" fmla="*/ 1894 h 10000"/>
              <a:gd name="connsiteX5" fmla="*/ 10444 w 10444"/>
              <a:gd name="connsiteY5" fmla="*/ 0 h 10000"/>
              <a:gd name="connsiteX0" fmla="*/ 0 w 10444"/>
              <a:gd name="connsiteY0" fmla="*/ 10000 h 10000"/>
              <a:gd name="connsiteX1" fmla="*/ 3116 w 10444"/>
              <a:gd name="connsiteY1" fmla="*/ 8708 h 10000"/>
              <a:gd name="connsiteX2" fmla="*/ 5010 w 10444"/>
              <a:gd name="connsiteY2" fmla="*/ 7577 h 10000"/>
              <a:gd name="connsiteX3" fmla="*/ 7023 w 10444"/>
              <a:gd name="connsiteY3" fmla="*/ 4420 h 10000"/>
              <a:gd name="connsiteX4" fmla="*/ 9237 w 10444"/>
              <a:gd name="connsiteY4" fmla="*/ 1894 h 10000"/>
              <a:gd name="connsiteX5" fmla="*/ 10444 w 10444"/>
              <a:gd name="connsiteY5" fmla="*/ 0 h 10000"/>
              <a:gd name="connsiteX0" fmla="*/ 0 w 10444"/>
              <a:gd name="connsiteY0" fmla="*/ 10000 h 10000"/>
              <a:gd name="connsiteX1" fmla="*/ 3116 w 10444"/>
              <a:gd name="connsiteY1" fmla="*/ 8708 h 10000"/>
              <a:gd name="connsiteX2" fmla="*/ 5010 w 10444"/>
              <a:gd name="connsiteY2" fmla="*/ 7403 h 10000"/>
              <a:gd name="connsiteX3" fmla="*/ 7023 w 10444"/>
              <a:gd name="connsiteY3" fmla="*/ 4420 h 10000"/>
              <a:gd name="connsiteX4" fmla="*/ 9237 w 10444"/>
              <a:gd name="connsiteY4" fmla="*/ 1894 h 10000"/>
              <a:gd name="connsiteX5" fmla="*/ 10444 w 10444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44" h="10000">
                <a:moveTo>
                  <a:pt x="0" y="10000"/>
                </a:moveTo>
                <a:cubicBezTo>
                  <a:pt x="1284" y="9483"/>
                  <a:pt x="2281" y="9141"/>
                  <a:pt x="3116" y="8708"/>
                </a:cubicBezTo>
                <a:cubicBezTo>
                  <a:pt x="3951" y="8275"/>
                  <a:pt x="4359" y="8118"/>
                  <a:pt x="5010" y="7403"/>
                </a:cubicBezTo>
                <a:cubicBezTo>
                  <a:pt x="5661" y="6688"/>
                  <a:pt x="6319" y="5338"/>
                  <a:pt x="7023" y="4420"/>
                </a:cubicBezTo>
                <a:cubicBezTo>
                  <a:pt x="7727" y="3502"/>
                  <a:pt x="8666" y="2631"/>
                  <a:pt x="9237" y="1894"/>
                </a:cubicBezTo>
                <a:cubicBezTo>
                  <a:pt x="9806" y="1158"/>
                  <a:pt x="10125" y="579"/>
                  <a:pt x="10444" y="0"/>
                </a:cubicBezTo>
              </a:path>
            </a:pathLst>
          </a:custGeom>
          <a:noFill/>
          <a:ln w="25400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5700" tIns="22850" rIns="45700" bIns="22850"/>
          <a:lstStyle/>
          <a:p>
            <a:pPr marL="0" marR="0" lvl="0" indent="0" algn="l" defTabSz="4569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MS PGothic" pitchFamily="34" charset="-128"/>
              <a:cs typeface="+mn-cs"/>
            </a:endParaRPr>
          </a:p>
        </p:txBody>
      </p:sp>
      <p:sp>
        <p:nvSpPr>
          <p:cNvPr id="53" name="Text Box 26"/>
          <p:cNvSpPr txBox="1">
            <a:spLocks noChangeArrowheads="1"/>
          </p:cNvSpPr>
          <p:nvPr/>
        </p:nvSpPr>
        <p:spPr bwMode="auto">
          <a:xfrm>
            <a:off x="7253455" y="2062391"/>
            <a:ext cx="1033313" cy="261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0" tIns="22850" rIns="45700" bIns="2285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4569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L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 supply</a:t>
            </a:r>
          </a:p>
        </p:txBody>
      </p:sp>
      <p:sp>
        <p:nvSpPr>
          <p:cNvPr id="55" name="Freeform 14"/>
          <p:cNvSpPr>
            <a:spLocks/>
          </p:cNvSpPr>
          <p:nvPr/>
        </p:nvSpPr>
        <p:spPr bwMode="auto">
          <a:xfrm>
            <a:off x="5678170" y="2129440"/>
            <a:ext cx="2090167" cy="1934778"/>
          </a:xfrm>
          <a:custGeom>
            <a:avLst/>
            <a:gdLst>
              <a:gd name="T0" fmla="*/ 0 w 2112"/>
              <a:gd name="T1" fmla="*/ 0 h 2112"/>
              <a:gd name="T2" fmla="*/ 144 w 2112"/>
              <a:gd name="T3" fmla="*/ 192 h 2112"/>
              <a:gd name="T4" fmla="*/ 624 w 2112"/>
              <a:gd name="T5" fmla="*/ 864 h 2112"/>
              <a:gd name="T6" fmla="*/ 1344 w 2112"/>
              <a:gd name="T7" fmla="*/ 1488 h 2112"/>
              <a:gd name="T8" fmla="*/ 2112 w 2112"/>
              <a:gd name="T9" fmla="*/ 2112 h 2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12"/>
              <a:gd name="T16" fmla="*/ 0 h 2112"/>
              <a:gd name="T17" fmla="*/ 2112 w 2112"/>
              <a:gd name="T18" fmla="*/ 2112 h 2112"/>
              <a:gd name="connsiteX0" fmla="*/ 0 w 11020"/>
              <a:gd name="connsiteY0" fmla="*/ 0 h 10816"/>
              <a:gd name="connsiteX1" fmla="*/ 682 w 11020"/>
              <a:gd name="connsiteY1" fmla="*/ 909 h 10816"/>
              <a:gd name="connsiteX2" fmla="*/ 2955 w 11020"/>
              <a:gd name="connsiteY2" fmla="*/ 4091 h 10816"/>
              <a:gd name="connsiteX3" fmla="*/ 6364 w 11020"/>
              <a:gd name="connsiteY3" fmla="*/ 7045 h 10816"/>
              <a:gd name="connsiteX4" fmla="*/ 11020 w 11020"/>
              <a:gd name="connsiteY4" fmla="*/ 10816 h 10816"/>
              <a:gd name="connsiteX0" fmla="*/ 0 w 11912"/>
              <a:gd name="connsiteY0" fmla="*/ 0 h 11785"/>
              <a:gd name="connsiteX1" fmla="*/ 1574 w 11912"/>
              <a:gd name="connsiteY1" fmla="*/ 1878 h 11785"/>
              <a:gd name="connsiteX2" fmla="*/ 3847 w 11912"/>
              <a:gd name="connsiteY2" fmla="*/ 5060 h 11785"/>
              <a:gd name="connsiteX3" fmla="*/ 7256 w 11912"/>
              <a:gd name="connsiteY3" fmla="*/ 8014 h 11785"/>
              <a:gd name="connsiteX4" fmla="*/ 11912 w 11912"/>
              <a:gd name="connsiteY4" fmla="*/ 11785 h 11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12" h="11785">
                <a:moveTo>
                  <a:pt x="0" y="0"/>
                </a:moveTo>
                <a:cubicBezTo>
                  <a:pt x="95" y="114"/>
                  <a:pt x="933" y="1035"/>
                  <a:pt x="1574" y="1878"/>
                </a:cubicBezTo>
                <a:cubicBezTo>
                  <a:pt x="2215" y="2721"/>
                  <a:pt x="2900" y="4037"/>
                  <a:pt x="3847" y="5060"/>
                </a:cubicBezTo>
                <a:cubicBezTo>
                  <a:pt x="4794" y="6083"/>
                  <a:pt x="6081" y="7030"/>
                  <a:pt x="7256" y="8014"/>
                </a:cubicBezTo>
                <a:cubicBezTo>
                  <a:pt x="8430" y="8999"/>
                  <a:pt x="10681" y="10800"/>
                  <a:pt x="11912" y="11785"/>
                </a:cubicBezTo>
              </a:path>
            </a:pathLst>
          </a:custGeom>
          <a:noFill/>
          <a:ln w="254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MS PGothic" pitchFamily="34" charset="-128"/>
              <a:cs typeface="+mn-cs"/>
            </a:endParaRPr>
          </a:p>
        </p:txBody>
      </p:sp>
      <p:sp>
        <p:nvSpPr>
          <p:cNvPr id="4" name="Rectangle 27">
            <a:extLst>
              <a:ext uri="{FF2B5EF4-FFF2-40B4-BE49-F238E27FC236}">
                <a16:creationId xmlns:a16="http://schemas.microsoft.com/office/drawing/2014/main" id="{923DB616-AA1D-0FA3-82D2-C6AF6154BBD1}"/>
              </a:ext>
            </a:extLst>
          </p:cNvPr>
          <p:cNvSpPr txBox="1">
            <a:spLocks noChangeArrowheads="1"/>
          </p:cNvSpPr>
          <p:nvPr/>
        </p:nvSpPr>
        <p:spPr>
          <a:xfrm>
            <a:off x="-203998" y="1096617"/>
            <a:ext cx="4572000" cy="458447"/>
          </a:xfrm>
          <a:prstGeom prst="rect">
            <a:avLst/>
          </a:prstGeom>
        </p:spPr>
        <p:txBody>
          <a:bodyPr lIns="45700" tIns="22850" rIns="45700" bIns="22850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4569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Figure 3a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26">
                <a:extLst>
                  <a:ext uri="{FF2B5EF4-FFF2-40B4-BE49-F238E27FC236}">
                    <a16:creationId xmlns:a16="http://schemas.microsoft.com/office/drawing/2014/main" id="{0981610A-7A42-E18E-8A7F-81EAF4E7375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14424" y="3137577"/>
                <a:ext cx="1565465" cy="367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45700" tIns="22850" rIns="45700" bIns="22850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marR="0" lvl="0" indent="0" algn="ctr" defTabSz="45699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itchFamily="18" charset="0"/>
                    <a:ea typeface="MS PGothic" pitchFamily="34" charset="-128"/>
                    <a:cs typeface="+mn-cs"/>
                  </a:rPr>
                  <a:t>Demand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  <m:t>𝜕</m:t>
                        </m:r>
                        <m:r>
                          <a:rPr kumimoji="0" lang="en-US" alt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  <m:t>𝐶</m:t>
                        </m:r>
                        <m:d>
                          <m:dPr>
                            <m:ctrlPr>
                              <a:rPr kumimoji="0" lang="en-US" altLang="en-US" sz="1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S PGothic" pitchFamily="34" charset="-128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en-US" sz="1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S PGothic" pitchFamily="34" charset="-128"/>
                                <a:cs typeface="+mn-cs"/>
                              </a:rPr>
                              <m:t>𝑤</m:t>
                            </m:r>
                            <m:r>
                              <a:rPr kumimoji="0" lang="en-US" altLang="en-US" sz="1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S PGothic" pitchFamily="34" charset="-128"/>
                                <a:cs typeface="+mn-cs"/>
                              </a:rPr>
                              <m:t>,</m:t>
                            </m:r>
                            <m:r>
                              <a:rPr kumimoji="0" lang="en-US" altLang="en-US" sz="1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S PGothic" pitchFamily="34" charset="-128"/>
                                <a:cs typeface="+mn-cs"/>
                              </a:rPr>
                              <m:t>𝑟</m:t>
                            </m:r>
                            <m:r>
                              <a:rPr kumimoji="0" lang="en-US" altLang="en-US" sz="1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S PGothic" pitchFamily="34" charset="-128"/>
                                <a:cs typeface="+mn-cs"/>
                              </a:rPr>
                              <m:t>,</m:t>
                            </m:r>
                            <m:r>
                              <a:rPr kumimoji="0" lang="en-US" altLang="en-US" sz="1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S PGothic" pitchFamily="34" charset="-128"/>
                                <a:cs typeface="+mn-cs"/>
                              </a:rPr>
                              <m:t>𝑌</m:t>
                            </m:r>
                          </m:e>
                        </m:d>
                      </m:num>
                      <m:den>
                        <m:r>
                          <a:rPr kumimoji="0" lang="en-US" alt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  <m:t>𝜕</m:t>
                        </m:r>
                        <m:r>
                          <a:rPr kumimoji="0" lang="en-US" alt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  <m:t>𝑤</m:t>
                        </m:r>
                      </m:den>
                    </m:f>
                  </m:oMath>
                </a14:m>
                <a:endPara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8" name="Text Box 26">
                <a:extLst>
                  <a:ext uri="{FF2B5EF4-FFF2-40B4-BE49-F238E27FC236}">
                    <a16:creationId xmlns:a16="http://schemas.microsoft.com/office/drawing/2014/main" id="{0981610A-7A42-E18E-8A7F-81EAF4E7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14424" y="3137577"/>
                <a:ext cx="1565465" cy="367132"/>
              </a:xfrm>
              <a:prstGeom prst="rect">
                <a:avLst/>
              </a:prstGeom>
              <a:blipFill>
                <a:blip r:embed="rId4"/>
                <a:stretch>
                  <a:fillRect l="-1613" b="-1034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Box 26">
            <a:extLst>
              <a:ext uri="{FF2B5EF4-FFF2-40B4-BE49-F238E27FC236}">
                <a16:creationId xmlns:a16="http://schemas.microsoft.com/office/drawing/2014/main" id="{4659268A-EE36-1EF7-224E-6B61B94FE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7197" y="5350129"/>
            <a:ext cx="5146256" cy="323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0" tIns="22850" rIns="45700" bIns="2285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0" algn="ctr" defTabSz="456994" eaLnBrk="1" hangingPunct="1">
              <a:spcBef>
                <a:spcPct val="0"/>
              </a:spcBef>
              <a:buNone/>
              <a:defRPr/>
            </a:pPr>
            <a:r>
              <a:rPr lang="en-US" altLang="en-US" sz="1800" dirty="0">
                <a:solidFill>
                  <a:srgbClr val="0000FF"/>
                </a:solidFill>
              </a:rPr>
              <a:t>Aggregate factor cost is the sum of the two areas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11B71DD8-35C2-58CA-859F-6D06B38323C4}"/>
              </a:ext>
            </a:extLst>
          </p:cNvPr>
          <p:cNvSpPr/>
          <p:nvPr/>
        </p:nvSpPr>
        <p:spPr>
          <a:xfrm>
            <a:off x="754540" y="3248358"/>
            <a:ext cx="1381191" cy="991133"/>
          </a:xfrm>
          <a:custGeom>
            <a:avLst/>
            <a:gdLst>
              <a:gd name="connsiteX0" fmla="*/ 1368403 w 1381191"/>
              <a:gd name="connsiteY0" fmla="*/ 812090 h 991133"/>
              <a:gd name="connsiteX1" fmla="*/ 1355614 w 1381191"/>
              <a:gd name="connsiteY1" fmla="*/ 287748 h 991133"/>
              <a:gd name="connsiteX2" fmla="*/ 1368403 w 1381191"/>
              <a:gd name="connsiteY2" fmla="*/ 0 h 991133"/>
              <a:gd name="connsiteX3" fmla="*/ 1189359 w 1381191"/>
              <a:gd name="connsiteY3" fmla="*/ 326115 h 991133"/>
              <a:gd name="connsiteX4" fmla="*/ 1048682 w 1381191"/>
              <a:gd name="connsiteY4" fmla="*/ 498764 h 991133"/>
              <a:gd name="connsiteX5" fmla="*/ 786512 w 1381191"/>
              <a:gd name="connsiteY5" fmla="*/ 626652 h 991133"/>
              <a:gd name="connsiteX6" fmla="*/ 0 w 1381191"/>
              <a:gd name="connsiteY6" fmla="*/ 850456 h 991133"/>
              <a:gd name="connsiteX7" fmla="*/ 0 w 1381191"/>
              <a:gd name="connsiteY7" fmla="*/ 991133 h 991133"/>
              <a:gd name="connsiteX8" fmla="*/ 1381191 w 1381191"/>
              <a:gd name="connsiteY8" fmla="*/ 984739 h 991133"/>
              <a:gd name="connsiteX9" fmla="*/ 1368403 w 1381191"/>
              <a:gd name="connsiteY9" fmla="*/ 38366 h 991133"/>
              <a:gd name="connsiteX0" fmla="*/ 1355614 w 1381191"/>
              <a:gd name="connsiteY0" fmla="*/ 287748 h 991133"/>
              <a:gd name="connsiteX1" fmla="*/ 1368403 w 1381191"/>
              <a:gd name="connsiteY1" fmla="*/ 0 h 991133"/>
              <a:gd name="connsiteX2" fmla="*/ 1189359 w 1381191"/>
              <a:gd name="connsiteY2" fmla="*/ 326115 h 991133"/>
              <a:gd name="connsiteX3" fmla="*/ 1048682 w 1381191"/>
              <a:gd name="connsiteY3" fmla="*/ 498764 h 991133"/>
              <a:gd name="connsiteX4" fmla="*/ 786512 w 1381191"/>
              <a:gd name="connsiteY4" fmla="*/ 626652 h 991133"/>
              <a:gd name="connsiteX5" fmla="*/ 0 w 1381191"/>
              <a:gd name="connsiteY5" fmla="*/ 850456 h 991133"/>
              <a:gd name="connsiteX6" fmla="*/ 0 w 1381191"/>
              <a:gd name="connsiteY6" fmla="*/ 991133 h 991133"/>
              <a:gd name="connsiteX7" fmla="*/ 1381191 w 1381191"/>
              <a:gd name="connsiteY7" fmla="*/ 984739 h 991133"/>
              <a:gd name="connsiteX8" fmla="*/ 1368403 w 1381191"/>
              <a:gd name="connsiteY8" fmla="*/ 38366 h 991133"/>
              <a:gd name="connsiteX0" fmla="*/ 1368403 w 1381191"/>
              <a:gd name="connsiteY0" fmla="*/ 0 h 991133"/>
              <a:gd name="connsiteX1" fmla="*/ 1189359 w 1381191"/>
              <a:gd name="connsiteY1" fmla="*/ 326115 h 991133"/>
              <a:gd name="connsiteX2" fmla="*/ 1048682 w 1381191"/>
              <a:gd name="connsiteY2" fmla="*/ 498764 h 991133"/>
              <a:gd name="connsiteX3" fmla="*/ 786512 w 1381191"/>
              <a:gd name="connsiteY3" fmla="*/ 626652 h 991133"/>
              <a:gd name="connsiteX4" fmla="*/ 0 w 1381191"/>
              <a:gd name="connsiteY4" fmla="*/ 850456 h 991133"/>
              <a:gd name="connsiteX5" fmla="*/ 0 w 1381191"/>
              <a:gd name="connsiteY5" fmla="*/ 991133 h 991133"/>
              <a:gd name="connsiteX6" fmla="*/ 1381191 w 1381191"/>
              <a:gd name="connsiteY6" fmla="*/ 984739 h 991133"/>
              <a:gd name="connsiteX7" fmla="*/ 1368403 w 1381191"/>
              <a:gd name="connsiteY7" fmla="*/ 38366 h 991133"/>
              <a:gd name="connsiteX0" fmla="*/ 1368403 w 1381191"/>
              <a:gd name="connsiteY0" fmla="*/ 0 h 991133"/>
              <a:gd name="connsiteX1" fmla="*/ 1189359 w 1381191"/>
              <a:gd name="connsiteY1" fmla="*/ 326115 h 991133"/>
              <a:gd name="connsiteX2" fmla="*/ 1042288 w 1381191"/>
              <a:gd name="connsiteY2" fmla="*/ 498764 h 991133"/>
              <a:gd name="connsiteX3" fmla="*/ 786512 w 1381191"/>
              <a:gd name="connsiteY3" fmla="*/ 626652 h 991133"/>
              <a:gd name="connsiteX4" fmla="*/ 0 w 1381191"/>
              <a:gd name="connsiteY4" fmla="*/ 850456 h 991133"/>
              <a:gd name="connsiteX5" fmla="*/ 0 w 1381191"/>
              <a:gd name="connsiteY5" fmla="*/ 991133 h 991133"/>
              <a:gd name="connsiteX6" fmla="*/ 1381191 w 1381191"/>
              <a:gd name="connsiteY6" fmla="*/ 984739 h 991133"/>
              <a:gd name="connsiteX7" fmla="*/ 1368403 w 1381191"/>
              <a:gd name="connsiteY7" fmla="*/ 38366 h 991133"/>
              <a:gd name="connsiteX0" fmla="*/ 1368403 w 1381191"/>
              <a:gd name="connsiteY0" fmla="*/ 0 h 991133"/>
              <a:gd name="connsiteX1" fmla="*/ 1189359 w 1381191"/>
              <a:gd name="connsiteY1" fmla="*/ 326115 h 991133"/>
              <a:gd name="connsiteX2" fmla="*/ 1035281 w 1381191"/>
              <a:gd name="connsiteY2" fmla="*/ 488253 h 991133"/>
              <a:gd name="connsiteX3" fmla="*/ 786512 w 1381191"/>
              <a:gd name="connsiteY3" fmla="*/ 626652 h 991133"/>
              <a:gd name="connsiteX4" fmla="*/ 0 w 1381191"/>
              <a:gd name="connsiteY4" fmla="*/ 850456 h 991133"/>
              <a:gd name="connsiteX5" fmla="*/ 0 w 1381191"/>
              <a:gd name="connsiteY5" fmla="*/ 991133 h 991133"/>
              <a:gd name="connsiteX6" fmla="*/ 1381191 w 1381191"/>
              <a:gd name="connsiteY6" fmla="*/ 984739 h 991133"/>
              <a:gd name="connsiteX7" fmla="*/ 1368403 w 1381191"/>
              <a:gd name="connsiteY7" fmla="*/ 38366 h 991133"/>
              <a:gd name="connsiteX0" fmla="*/ 1368403 w 1381191"/>
              <a:gd name="connsiteY0" fmla="*/ 0 h 991133"/>
              <a:gd name="connsiteX1" fmla="*/ 1189359 w 1381191"/>
              <a:gd name="connsiteY1" fmla="*/ 326115 h 991133"/>
              <a:gd name="connsiteX2" fmla="*/ 1035281 w 1381191"/>
              <a:gd name="connsiteY2" fmla="*/ 488253 h 991133"/>
              <a:gd name="connsiteX3" fmla="*/ 747974 w 1381191"/>
              <a:gd name="connsiteY3" fmla="*/ 633659 h 991133"/>
              <a:gd name="connsiteX4" fmla="*/ 0 w 1381191"/>
              <a:gd name="connsiteY4" fmla="*/ 850456 h 991133"/>
              <a:gd name="connsiteX5" fmla="*/ 0 w 1381191"/>
              <a:gd name="connsiteY5" fmla="*/ 991133 h 991133"/>
              <a:gd name="connsiteX6" fmla="*/ 1381191 w 1381191"/>
              <a:gd name="connsiteY6" fmla="*/ 984739 h 991133"/>
              <a:gd name="connsiteX7" fmla="*/ 1368403 w 1381191"/>
              <a:gd name="connsiteY7" fmla="*/ 38366 h 991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81191" h="991133">
                <a:moveTo>
                  <a:pt x="1368403" y="0"/>
                </a:moveTo>
                <a:lnTo>
                  <a:pt x="1189359" y="326115"/>
                </a:lnTo>
                <a:lnTo>
                  <a:pt x="1035281" y="488253"/>
                </a:lnTo>
                <a:lnTo>
                  <a:pt x="747974" y="633659"/>
                </a:lnTo>
                <a:lnTo>
                  <a:pt x="0" y="850456"/>
                </a:lnTo>
                <a:lnTo>
                  <a:pt x="0" y="991133"/>
                </a:lnTo>
                <a:lnTo>
                  <a:pt x="1381191" y="984739"/>
                </a:lnTo>
                <a:lnTo>
                  <a:pt x="1368403" y="38366"/>
                </a:ln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6767AEA-7A36-7B9E-B9AE-F0F1C7AFDAF3}"/>
              </a:ext>
            </a:extLst>
          </p:cNvPr>
          <p:cNvSpPr/>
          <p:nvPr/>
        </p:nvSpPr>
        <p:spPr>
          <a:xfrm>
            <a:off x="844610" y="4002765"/>
            <a:ext cx="80962" cy="857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9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DA71561-894F-EA3A-E726-A646E84F925F}"/>
              </a:ext>
            </a:extLst>
          </p:cNvPr>
          <p:cNvSpPr/>
          <p:nvPr/>
        </p:nvSpPr>
        <p:spPr>
          <a:xfrm>
            <a:off x="6945474" y="2780064"/>
            <a:ext cx="80962" cy="857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9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891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27"/>
          <p:cNvSpPr txBox="1">
            <a:spLocks noChangeArrowheads="1"/>
          </p:cNvSpPr>
          <p:nvPr/>
        </p:nvSpPr>
        <p:spPr>
          <a:xfrm>
            <a:off x="4" y="11"/>
            <a:ext cx="9144000" cy="685802"/>
          </a:xfrm>
          <a:prstGeom prst="rect">
            <a:avLst/>
          </a:prstGeom>
        </p:spPr>
        <p:txBody>
          <a:bodyPr lIns="91400" tIns="45700" rIns="91400" bIns="45700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What happens </a:t>
            </a:r>
            <a:r>
              <a:rPr lang="en-US" sz="2600" b="1" kern="0" dirty="0">
                <a:solidFill>
                  <a:srgbClr val="000000"/>
                </a:solidFill>
                <a:latin typeface="Times New Roman"/>
              </a:rPr>
              <a:t>to marginal cost?</a:t>
            </a:r>
            <a:endParaRPr kumimoji="0" lang="en-US" sz="2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+mj-cs"/>
            </a:endParaRPr>
          </a:p>
          <a:p>
            <a:pPr marL="0" marR="0" lvl="0" indent="0" algn="ctr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From a regulation that constrains </a:t>
            </a:r>
            <a:r>
              <a:rPr kumimoji="0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rK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/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Y</a:t>
            </a:r>
          </a:p>
        </p:txBody>
      </p:sp>
      <p:sp>
        <p:nvSpPr>
          <p:cNvPr id="4" name="Rectangle 27">
            <a:extLst>
              <a:ext uri="{FF2B5EF4-FFF2-40B4-BE49-F238E27FC236}">
                <a16:creationId xmlns:a16="http://schemas.microsoft.com/office/drawing/2014/main" id="{923DB616-AA1D-0FA3-82D2-C6AF6154BBD1}"/>
              </a:ext>
            </a:extLst>
          </p:cNvPr>
          <p:cNvSpPr txBox="1">
            <a:spLocks noChangeArrowheads="1"/>
          </p:cNvSpPr>
          <p:nvPr/>
        </p:nvSpPr>
        <p:spPr>
          <a:xfrm>
            <a:off x="628426" y="1600200"/>
            <a:ext cx="3556798" cy="1113183"/>
          </a:xfrm>
          <a:prstGeom prst="rect">
            <a:avLst/>
          </a:prstGeom>
        </p:spPr>
        <p:txBody>
          <a:bodyPr lIns="45700" tIns="22850" rIns="45700" bIns="22850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4569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Hold output (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Y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) fixed.</a:t>
            </a:r>
          </a:p>
          <a:p>
            <a:pPr marL="0" marR="0" lvl="0" indent="0" algn="ctr" defTabSz="4569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i.e</a:t>
            </a:r>
            <a:r>
              <a:rPr lang="en-US" sz="1800" kern="0" dirty="0">
                <a:solidFill>
                  <a:srgbClr val="000000"/>
                </a:solidFill>
                <a:latin typeface="Times New Roman"/>
              </a:rPr>
              <a:t>., how does the MC curve shift?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 Box 39">
                <a:extLst>
                  <a:ext uri="{FF2B5EF4-FFF2-40B4-BE49-F238E27FC236}">
                    <a16:creationId xmlns:a16="http://schemas.microsoft.com/office/drawing/2014/main" id="{F51B90CF-7729-0A49-A5EF-424405AE41B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152400" y="3581400"/>
                <a:ext cx="4337624" cy="12679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00" tIns="45700" rIns="91400" bIns="45700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marR="0" lvl="0" indent="0" algn="ctr" defTabSz="91398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MS PGothic" pitchFamily="34" charset="-128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en-US" sz="5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S PGothic" pitchFamily="34" charset="-128"/>
                        <a:cs typeface="+mn-cs"/>
                      </a:rPr>
                      <m:t>𝑃</m:t>
                    </m:r>
                    <m:r>
                      <a:rPr kumimoji="0" lang="en-US" altLang="en-US" sz="5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S PGothic" pitchFamily="34" charset="-128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en-US" sz="5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en-US" sz="5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  <m:t>𝑤𝐿</m:t>
                        </m:r>
                        <m:r>
                          <a:rPr kumimoji="0" lang="en-US" altLang="en-US" sz="5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  <m:t>+</m:t>
                        </m:r>
                        <m:r>
                          <a:rPr kumimoji="0" lang="en-US" altLang="en-US" sz="5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  <m:t>𝑟𝐾</m:t>
                        </m:r>
                      </m:num>
                      <m:den>
                        <m:r>
                          <a:rPr kumimoji="0" lang="en-US" altLang="en-US" sz="5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  <m:t>𝑌</m:t>
                        </m:r>
                      </m:den>
                    </m:f>
                  </m:oMath>
                </a14:m>
                <a:endParaRPr kumimoji="0" lang="en-US" alt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28" name="Text Box 39">
                <a:extLst>
                  <a:ext uri="{FF2B5EF4-FFF2-40B4-BE49-F238E27FC236}">
                    <a16:creationId xmlns:a16="http://schemas.microsoft.com/office/drawing/2014/main" id="{F51B90CF-7729-0A49-A5EF-424405AE4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152400" y="3581400"/>
                <a:ext cx="4337624" cy="1267935"/>
              </a:xfrm>
              <a:prstGeom prst="rect">
                <a:avLst/>
              </a:prstGeom>
              <a:blipFill>
                <a:blip r:embed="rId3"/>
                <a:stretch>
                  <a:fillRect b="-792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c 14">
            <a:extLst>
              <a:ext uri="{FF2B5EF4-FFF2-40B4-BE49-F238E27FC236}">
                <a16:creationId xmlns:a16="http://schemas.microsoft.com/office/drawing/2014/main" id="{EB770B89-E6AB-0E4E-903C-8C4EAA4A1BC3}"/>
              </a:ext>
            </a:extLst>
          </p:cNvPr>
          <p:cNvSpPr/>
          <p:nvPr/>
        </p:nvSpPr>
        <p:spPr>
          <a:xfrm rot="18652059">
            <a:off x="2135729" y="3369138"/>
            <a:ext cx="1485793" cy="1692458"/>
          </a:xfrm>
          <a:prstGeom prst="arc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EF9F3175-9E71-CC4F-A69C-17B60BD31D67}"/>
              </a:ext>
            </a:extLst>
          </p:cNvPr>
          <p:cNvSpPr/>
          <p:nvPr/>
        </p:nvSpPr>
        <p:spPr>
          <a:xfrm rot="18652059">
            <a:off x="2110686" y="3250957"/>
            <a:ext cx="1485793" cy="1692458"/>
          </a:xfrm>
          <a:prstGeom prst="arc">
            <a:avLst/>
          </a:prstGeom>
          <a:ln w="31750">
            <a:solidFill>
              <a:srgbClr val="FF000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27">
            <a:extLst>
              <a:ext uri="{FF2B5EF4-FFF2-40B4-BE49-F238E27FC236}">
                <a16:creationId xmlns:a16="http://schemas.microsoft.com/office/drawing/2014/main" id="{C00FCBF1-6441-4940-BA14-25EE8DBA32E4}"/>
              </a:ext>
            </a:extLst>
          </p:cNvPr>
          <p:cNvSpPr txBox="1">
            <a:spLocks noChangeArrowheads="1"/>
          </p:cNvSpPr>
          <p:nvPr/>
        </p:nvSpPr>
        <p:spPr>
          <a:xfrm>
            <a:off x="2230135" y="3029611"/>
            <a:ext cx="1143000" cy="449439"/>
          </a:xfrm>
          <a:prstGeom prst="rect">
            <a:avLst/>
          </a:prstGeom>
        </p:spPr>
        <p:txBody>
          <a:bodyPr lIns="45700" tIns="22850" rIns="45700" bIns="22850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4569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Floor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+mj-cs"/>
            </a:endParaRPr>
          </a:p>
        </p:txBody>
      </p:sp>
      <p:sp>
        <p:nvSpPr>
          <p:cNvPr id="40" name="Rectangle 27">
            <a:extLst>
              <a:ext uri="{FF2B5EF4-FFF2-40B4-BE49-F238E27FC236}">
                <a16:creationId xmlns:a16="http://schemas.microsoft.com/office/drawing/2014/main" id="{DCB43B68-F4F4-9F43-9408-E45F3B1DA068}"/>
              </a:ext>
            </a:extLst>
          </p:cNvPr>
          <p:cNvSpPr txBox="1">
            <a:spLocks noChangeArrowheads="1"/>
          </p:cNvSpPr>
          <p:nvPr/>
        </p:nvSpPr>
        <p:spPr>
          <a:xfrm>
            <a:off x="2149696" y="2875152"/>
            <a:ext cx="1143000" cy="449439"/>
          </a:xfrm>
          <a:prstGeom prst="rect">
            <a:avLst/>
          </a:prstGeom>
        </p:spPr>
        <p:txBody>
          <a:bodyPr lIns="45700" tIns="22850" rIns="45700" bIns="22850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4569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Ceiling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/>
              <a:ea typeface="+mj-ea"/>
              <a:cs typeface="+mj-cs"/>
            </a:endParaRPr>
          </a:p>
        </p:txBody>
      </p:sp>
      <p:sp>
        <p:nvSpPr>
          <p:cNvPr id="42" name="Rectangle 1033">
            <a:extLst>
              <a:ext uri="{FF2B5EF4-FFF2-40B4-BE49-F238E27FC236}">
                <a16:creationId xmlns:a16="http://schemas.microsoft.com/office/drawing/2014/main" id="{75DF7C70-9A29-164B-B903-B989C8663E53}"/>
              </a:ext>
            </a:extLst>
          </p:cNvPr>
          <p:cNvSpPr txBox="1">
            <a:spLocks noChangeArrowheads="1"/>
          </p:cNvSpPr>
          <p:nvPr/>
        </p:nvSpPr>
        <p:spPr>
          <a:xfrm>
            <a:off x="4185224" y="1142940"/>
            <a:ext cx="5010042" cy="48768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2400" kern="0" dirty="0">
                <a:solidFill>
                  <a:srgbClr val="0000FF"/>
                </a:solidFill>
              </a:rPr>
              <a:t>Near efficient factor mix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i="1" kern="0" dirty="0">
                <a:solidFill>
                  <a:srgbClr val="0000FF"/>
                </a:solidFill>
              </a:rPr>
              <a:t>K</a:t>
            </a:r>
            <a:r>
              <a:rPr lang="en-US" altLang="en-US" sz="2000" kern="0" dirty="0">
                <a:solidFill>
                  <a:srgbClr val="0000FF"/>
                </a:solidFill>
              </a:rPr>
              <a:t> and </a:t>
            </a:r>
            <a:r>
              <a:rPr lang="en-US" altLang="en-US" sz="2000" i="1" kern="0" dirty="0">
                <a:solidFill>
                  <a:srgbClr val="0000FF"/>
                </a:solidFill>
              </a:rPr>
              <a:t>L</a:t>
            </a:r>
            <a:r>
              <a:rPr lang="en-US" altLang="en-US" sz="2000" kern="0" dirty="0">
                <a:solidFill>
                  <a:srgbClr val="0000FF"/>
                </a:solidFill>
              </a:rPr>
              <a:t> tradeoff along isoquant at rate </a:t>
            </a:r>
            <a:r>
              <a:rPr lang="en-US" altLang="en-US" sz="2000" i="1" kern="0" dirty="0">
                <a:solidFill>
                  <a:srgbClr val="0000FF"/>
                </a:solidFill>
              </a:rPr>
              <a:t>w</a:t>
            </a:r>
            <a:r>
              <a:rPr lang="en-US" altLang="en-US" sz="2000" kern="0" dirty="0">
                <a:solidFill>
                  <a:srgbClr val="0000FF"/>
                </a:solidFill>
              </a:rPr>
              <a:t>/r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kern="0" dirty="0">
                <a:solidFill>
                  <a:srgbClr val="0000FF"/>
                </a:solidFill>
              </a:rPr>
              <a:t>Therefore no effect on </a:t>
            </a:r>
            <a:r>
              <a:rPr lang="en-US" altLang="en-US" sz="2000" i="1" kern="0" dirty="0">
                <a:solidFill>
                  <a:srgbClr val="0000FF"/>
                </a:solidFill>
              </a:rPr>
              <a:t>P</a:t>
            </a:r>
            <a:r>
              <a:rPr lang="en-US" altLang="en-US" sz="2000" kern="0" dirty="0">
                <a:solidFill>
                  <a:srgbClr val="0000FF"/>
                </a:solidFill>
              </a:rPr>
              <a:t> holding </a:t>
            </a:r>
            <a:r>
              <a:rPr lang="en-US" altLang="en-US" sz="2000" i="1" kern="0" dirty="0">
                <a:solidFill>
                  <a:srgbClr val="0000FF"/>
                </a:solidFill>
              </a:rPr>
              <a:t>w</a:t>
            </a:r>
            <a:r>
              <a:rPr lang="en-US" altLang="en-US" sz="2000" kern="0" dirty="0">
                <a:solidFill>
                  <a:srgbClr val="0000FF"/>
                </a:solidFill>
              </a:rPr>
              <a:t> and </a:t>
            </a:r>
            <a:r>
              <a:rPr lang="en-US" altLang="en-US" sz="2000" i="1" kern="0" dirty="0">
                <a:solidFill>
                  <a:srgbClr val="0000FF"/>
                </a:solidFill>
              </a:rPr>
              <a:t>r</a:t>
            </a:r>
            <a:r>
              <a:rPr lang="en-US" altLang="en-US" sz="2000" kern="0" dirty="0">
                <a:solidFill>
                  <a:srgbClr val="0000FF"/>
                </a:solidFill>
              </a:rPr>
              <a:t> constant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kern="0" dirty="0">
                <a:solidFill>
                  <a:srgbClr val="0000FF"/>
                </a:solidFill>
              </a:rPr>
              <a:t>BUT </a:t>
            </a:r>
            <a:r>
              <a:rPr lang="en-US" altLang="en-US" sz="2400" i="1" kern="0" dirty="0">
                <a:solidFill>
                  <a:srgbClr val="0000FF"/>
                </a:solidFill>
              </a:rPr>
              <a:t>w</a:t>
            </a:r>
            <a:r>
              <a:rPr lang="en-US" altLang="en-US" sz="2400" kern="0" dirty="0">
                <a:solidFill>
                  <a:srgbClr val="0000FF"/>
                </a:solidFill>
              </a:rPr>
              <a:t> will increase while </a:t>
            </a:r>
            <a:r>
              <a:rPr lang="en-US" altLang="en-US" sz="2400" i="1" kern="0" dirty="0">
                <a:solidFill>
                  <a:srgbClr val="0000FF"/>
                </a:solidFill>
              </a:rPr>
              <a:t>r</a:t>
            </a:r>
            <a:r>
              <a:rPr lang="en-US" altLang="en-US" sz="2400" kern="0" dirty="0">
                <a:solidFill>
                  <a:srgbClr val="0000FF"/>
                </a:solidFill>
              </a:rPr>
              <a:t> decreases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600" kern="0" dirty="0">
                <a:solidFill>
                  <a:srgbClr val="0000FF"/>
                </a:solidFill>
              </a:rPr>
              <a:t>The factor with less elastic supply will dominate because its price changes more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kern="0" dirty="0">
                <a:solidFill>
                  <a:srgbClr val="0000FF"/>
                </a:solidFill>
              </a:rPr>
              <a:t>i.e., a ceiling increases or decreases </a:t>
            </a:r>
            <a:r>
              <a:rPr lang="en-US" altLang="en-US" sz="2400" i="1" kern="0" dirty="0">
                <a:solidFill>
                  <a:srgbClr val="0000FF"/>
                </a:solidFill>
              </a:rPr>
              <a:t>P</a:t>
            </a:r>
            <a:r>
              <a:rPr lang="en-US" altLang="en-US" sz="2400" kern="0" dirty="0">
                <a:solidFill>
                  <a:srgbClr val="0000FF"/>
                </a:solidFill>
              </a:rPr>
              <a:t> according to whether </a:t>
            </a:r>
            <a:r>
              <a:rPr lang="en-US" altLang="en-US" sz="2400" i="1" kern="0" dirty="0">
                <a:solidFill>
                  <a:srgbClr val="0000FF"/>
                </a:solidFill>
              </a:rPr>
              <a:t>K</a:t>
            </a:r>
            <a:r>
              <a:rPr lang="en-US" altLang="en-US" sz="2400" kern="0" dirty="0">
                <a:solidFill>
                  <a:srgbClr val="0000FF"/>
                </a:solidFill>
              </a:rPr>
              <a:t> is more or less elastically supplied, respectively.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kern="0" dirty="0">
                <a:solidFill>
                  <a:srgbClr val="0000FF"/>
                </a:solidFill>
              </a:rPr>
              <a:t>Whatever is a ceiling’s effect on </a:t>
            </a:r>
            <a:r>
              <a:rPr lang="en-US" altLang="en-US" sz="2400" i="1" kern="0" dirty="0">
                <a:solidFill>
                  <a:srgbClr val="0000FF"/>
                </a:solidFill>
              </a:rPr>
              <a:t>P</a:t>
            </a:r>
            <a:r>
              <a:rPr lang="en-US" altLang="en-US" sz="2400" kern="0" dirty="0">
                <a:solidFill>
                  <a:srgbClr val="0000FF"/>
                </a:solidFill>
              </a:rPr>
              <a:t>, a floor has the opposite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kern="0" dirty="0">
                <a:solidFill>
                  <a:srgbClr val="0000FF"/>
                </a:solidFill>
              </a:rPr>
              <a:t>i.e., MC curve is rotated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B73826E-FE3F-C04C-BFF1-71286BECB697}"/>
              </a:ext>
            </a:extLst>
          </p:cNvPr>
          <p:cNvSpPr/>
          <p:nvPr/>
        </p:nvSpPr>
        <p:spPr>
          <a:xfrm>
            <a:off x="6134322" y="3967716"/>
            <a:ext cx="1402084" cy="4518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2AB1C9D-3DB6-8040-8707-B27CC99B308A}"/>
              </a:ext>
            </a:extLst>
          </p:cNvPr>
          <p:cNvSpPr/>
          <p:nvPr/>
        </p:nvSpPr>
        <p:spPr>
          <a:xfrm>
            <a:off x="7932532" y="4343400"/>
            <a:ext cx="912681" cy="4518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29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38" grpId="0" animBg="1"/>
      <p:bldP spid="39" grpId="0"/>
      <p:bldP spid="39" grpId="1"/>
      <p:bldP spid="40" grpId="0"/>
      <p:bldP spid="42" grpId="0" build="p"/>
      <p:bldP spid="43" grpId="0" animBg="1"/>
      <p:bldP spid="4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Group 8"/>
          <p:cNvGrpSpPr>
            <a:grpSpLocks/>
          </p:cNvGrpSpPr>
          <p:nvPr/>
        </p:nvGrpSpPr>
        <p:grpSpPr bwMode="auto">
          <a:xfrm>
            <a:off x="1828800" y="1600200"/>
            <a:ext cx="5022850" cy="4419602"/>
            <a:chOff x="1440" y="912"/>
            <a:chExt cx="2736" cy="2400"/>
          </a:xfrm>
        </p:grpSpPr>
        <p:sp>
          <p:nvSpPr>
            <p:cNvPr id="18454" name="Line 6"/>
            <p:cNvSpPr>
              <a:spLocks noChangeShapeType="1"/>
            </p:cNvSpPr>
            <p:nvPr/>
          </p:nvSpPr>
          <p:spPr bwMode="auto">
            <a:xfrm>
              <a:off x="1440" y="912"/>
              <a:ext cx="0" cy="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39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MS PGothic" pitchFamily="34" charset="-128"/>
                <a:cs typeface="+mn-cs"/>
              </a:endParaRPr>
            </a:p>
          </p:txBody>
        </p:sp>
        <p:sp>
          <p:nvSpPr>
            <p:cNvPr id="18455" name="Line 7"/>
            <p:cNvSpPr>
              <a:spLocks noChangeShapeType="1"/>
            </p:cNvSpPr>
            <p:nvPr/>
          </p:nvSpPr>
          <p:spPr bwMode="auto">
            <a:xfrm>
              <a:off x="1440" y="3312"/>
              <a:ext cx="27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39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MS PGothic" pitchFamily="34" charset="-128"/>
                <a:cs typeface="+mn-cs"/>
              </a:endParaRPr>
            </a:p>
          </p:txBody>
        </p:sp>
      </p:grpSp>
      <p:sp>
        <p:nvSpPr>
          <p:cNvPr id="18450" name="Freeform 11"/>
          <p:cNvSpPr>
            <a:spLocks/>
          </p:cNvSpPr>
          <p:nvPr/>
        </p:nvSpPr>
        <p:spPr bwMode="auto">
          <a:xfrm>
            <a:off x="2133595" y="1679061"/>
            <a:ext cx="4469087" cy="4035933"/>
          </a:xfrm>
          <a:custGeom>
            <a:avLst/>
            <a:gdLst>
              <a:gd name="T0" fmla="*/ 0 w 2160"/>
              <a:gd name="T1" fmla="*/ 2400 h 2400"/>
              <a:gd name="T2" fmla="*/ 624 w 2160"/>
              <a:gd name="T3" fmla="*/ 1920 h 2400"/>
              <a:gd name="T4" fmla="*/ 864 w 2160"/>
              <a:gd name="T5" fmla="*/ 1728 h 2400"/>
              <a:gd name="T6" fmla="*/ 1344 w 2160"/>
              <a:gd name="T7" fmla="*/ 1008 h 2400"/>
              <a:gd name="T8" fmla="*/ 1872 w 2160"/>
              <a:gd name="T9" fmla="*/ 432 h 2400"/>
              <a:gd name="T10" fmla="*/ 2160 w 2160"/>
              <a:gd name="T11" fmla="*/ 0 h 2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60"/>
              <a:gd name="T19" fmla="*/ 0 h 2400"/>
              <a:gd name="T20" fmla="*/ 2160 w 2160"/>
              <a:gd name="T21" fmla="*/ 2400 h 2400"/>
              <a:gd name="connsiteX0" fmla="*/ 0 w 10000"/>
              <a:gd name="connsiteY0" fmla="*/ 10000 h 10000"/>
              <a:gd name="connsiteX1" fmla="*/ 2889 w 10000"/>
              <a:gd name="connsiteY1" fmla="*/ 8000 h 10000"/>
              <a:gd name="connsiteX2" fmla="*/ 4190 w 10000"/>
              <a:gd name="connsiteY2" fmla="*/ 6785 h 10000"/>
              <a:gd name="connsiteX3" fmla="*/ 6222 w 10000"/>
              <a:gd name="connsiteY3" fmla="*/ 4200 h 10000"/>
              <a:gd name="connsiteX4" fmla="*/ 8667 w 10000"/>
              <a:gd name="connsiteY4" fmla="*/ 1800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889 w 10000"/>
              <a:gd name="connsiteY1" fmla="*/ 8000 h 10000"/>
              <a:gd name="connsiteX2" fmla="*/ 4190 w 10000"/>
              <a:gd name="connsiteY2" fmla="*/ 6785 h 10000"/>
              <a:gd name="connsiteX3" fmla="*/ 6168 w 10000"/>
              <a:gd name="connsiteY3" fmla="*/ 4496 h 10000"/>
              <a:gd name="connsiteX4" fmla="*/ 8667 w 10000"/>
              <a:gd name="connsiteY4" fmla="*/ 1800 h 10000"/>
              <a:gd name="connsiteX5" fmla="*/ 10000 w 10000"/>
              <a:gd name="connsiteY5" fmla="*/ 0 h 10000"/>
              <a:gd name="connsiteX0" fmla="*/ 0 w 10732"/>
              <a:gd name="connsiteY0" fmla="*/ 10593 h 10593"/>
              <a:gd name="connsiteX1" fmla="*/ 2889 w 10732"/>
              <a:gd name="connsiteY1" fmla="*/ 8593 h 10593"/>
              <a:gd name="connsiteX2" fmla="*/ 4190 w 10732"/>
              <a:gd name="connsiteY2" fmla="*/ 7378 h 10593"/>
              <a:gd name="connsiteX3" fmla="*/ 6168 w 10732"/>
              <a:gd name="connsiteY3" fmla="*/ 5089 h 10593"/>
              <a:gd name="connsiteX4" fmla="*/ 8667 w 10732"/>
              <a:gd name="connsiteY4" fmla="*/ 2393 h 10593"/>
              <a:gd name="connsiteX5" fmla="*/ 10732 w 10732"/>
              <a:gd name="connsiteY5" fmla="*/ 0 h 10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32" h="10593">
                <a:moveTo>
                  <a:pt x="0" y="10593"/>
                </a:moveTo>
                <a:cubicBezTo>
                  <a:pt x="1111" y="9826"/>
                  <a:pt x="2191" y="9129"/>
                  <a:pt x="2889" y="8593"/>
                </a:cubicBezTo>
                <a:cubicBezTo>
                  <a:pt x="3587" y="8057"/>
                  <a:pt x="3644" y="7962"/>
                  <a:pt x="4190" y="7378"/>
                </a:cubicBezTo>
                <a:cubicBezTo>
                  <a:pt x="4736" y="6794"/>
                  <a:pt x="5422" y="5920"/>
                  <a:pt x="6168" y="5089"/>
                </a:cubicBezTo>
                <a:cubicBezTo>
                  <a:pt x="6914" y="4258"/>
                  <a:pt x="8037" y="3093"/>
                  <a:pt x="8667" y="2393"/>
                </a:cubicBezTo>
                <a:cubicBezTo>
                  <a:pt x="9296" y="1693"/>
                  <a:pt x="10380" y="550"/>
                  <a:pt x="10732" y="0"/>
                </a:cubicBezTo>
              </a:path>
            </a:pathLst>
          </a:custGeom>
          <a:noFill/>
          <a:ln w="2540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00" tIns="45700" rIns="91400" bIns="45700"/>
          <a:lstStyle/>
          <a:p>
            <a:pPr marL="0" marR="0" lvl="0" indent="0" algn="l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MS PGothic" pitchFamily="34" charset="-128"/>
              <a:cs typeface="+mn-cs"/>
            </a:endParaRPr>
          </a:p>
        </p:txBody>
      </p:sp>
      <p:sp>
        <p:nvSpPr>
          <p:cNvPr id="18451" name="Text Box 26"/>
          <p:cNvSpPr txBox="1">
            <a:spLocks noChangeArrowheads="1"/>
          </p:cNvSpPr>
          <p:nvPr/>
        </p:nvSpPr>
        <p:spPr bwMode="auto">
          <a:xfrm>
            <a:off x="6162653" y="1876071"/>
            <a:ext cx="1974849" cy="707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0" tIns="45700" rIns="91400" bIns="457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Unregulated marginal cost</a:t>
            </a:r>
          </a:p>
        </p:txBody>
      </p:sp>
      <p:sp>
        <p:nvSpPr>
          <p:cNvPr id="30" name="Rectangle 27"/>
          <p:cNvSpPr txBox="1">
            <a:spLocks noChangeArrowheads="1"/>
          </p:cNvSpPr>
          <p:nvPr/>
        </p:nvSpPr>
        <p:spPr>
          <a:xfrm>
            <a:off x="0" y="11"/>
            <a:ext cx="9144000" cy="685802"/>
          </a:xfrm>
          <a:prstGeom prst="rect">
            <a:avLst/>
          </a:prstGeom>
        </p:spPr>
        <p:txBody>
          <a:bodyPr lIns="91400" tIns="45700" rIns="91400" bIns="45700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Figure </a:t>
            </a:r>
            <a:r>
              <a:rPr lang="en-US" sz="2400" b="1" kern="0" dirty="0">
                <a:solidFill>
                  <a:srgbClr val="000000"/>
                </a:solidFill>
                <a:latin typeface="Times New Roman"/>
              </a:rPr>
              <a:t>5a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.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  Industry Supply with and without Price Regulation</a:t>
            </a:r>
          </a:p>
          <a:p>
            <a:pPr marL="0" marR="0" lvl="0" indent="0" algn="ctr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Regulation restricts the amount paid per unit quantity to producers, who own the more elastically supplied factor (</a:t>
            </a: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K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).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+mj-cs"/>
            </a:endParaRPr>
          </a:p>
        </p:txBody>
      </p:sp>
      <p:sp>
        <p:nvSpPr>
          <p:cNvPr id="32" name="Text Box 39"/>
          <p:cNvSpPr txBox="1">
            <a:spLocks noChangeArrowheads="1"/>
          </p:cNvSpPr>
          <p:nvPr/>
        </p:nvSpPr>
        <p:spPr bwMode="auto">
          <a:xfrm>
            <a:off x="6845293" y="5771955"/>
            <a:ext cx="1898650" cy="46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0" tIns="45700" rIns="91400" bIns="457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Quantity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 Box 39"/>
              <p:cNvSpPr txBox="1">
                <a:spLocks noChangeArrowheads="1"/>
              </p:cNvSpPr>
              <p:nvPr/>
            </p:nvSpPr>
            <p:spPr bwMode="auto">
              <a:xfrm>
                <a:off x="294393" y="1034153"/>
                <a:ext cx="3058407" cy="6148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00" tIns="45700" rIns="91400" bIns="45700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marR="0" lvl="0" indent="0" algn="ctr" defTabSz="91398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MS PGothic" pitchFamily="34" charset="-128"/>
                    <a:cs typeface="+mn-cs"/>
                  </a:rPr>
                  <a:t>Full price = </a:t>
                </a:r>
                <a14:m>
                  <m:oMath xmlns:m="http://schemas.openxmlformats.org/officeDocument/2006/math">
                    <m:r>
                      <a:rPr kumimoji="0" lang="en-US" alt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S PGothic" pitchFamily="34" charset="-128"/>
                        <a:cs typeface="+mn-cs"/>
                      </a:rPr>
                      <m:t>𝑃</m:t>
                    </m:r>
                    <m:r>
                      <a:rPr kumimoji="0" lang="en-US" alt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S PGothic" pitchFamily="34" charset="-128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  <m:t>𝑤𝐿</m:t>
                        </m:r>
                        <m:r>
                          <a:rPr kumimoji="0" lang="en-US" alt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  <m:t>+</m:t>
                        </m:r>
                        <m:r>
                          <a:rPr kumimoji="0" lang="en-US" alt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  <m:t>𝑟𝐾</m:t>
                        </m:r>
                      </m:num>
                      <m:den>
                        <m:r>
                          <a:rPr kumimoji="0" lang="en-US" alt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  <m:t>𝑌</m:t>
                        </m:r>
                      </m:den>
                    </m:f>
                  </m:oMath>
                </a14:m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33" name="Text 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4393" y="1034153"/>
                <a:ext cx="3058407" cy="614808"/>
              </a:xfrm>
              <a:prstGeom prst="rect">
                <a:avLst/>
              </a:prstGeom>
              <a:blipFill>
                <a:blip r:embed="rId3"/>
                <a:stretch>
                  <a:fillRect l="-2905" b="-1020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 Box 39"/>
          <p:cNvSpPr txBox="1">
            <a:spLocks noChangeArrowheads="1"/>
          </p:cNvSpPr>
          <p:nvPr/>
        </p:nvSpPr>
        <p:spPr bwMode="auto">
          <a:xfrm>
            <a:off x="1512134" y="5941645"/>
            <a:ext cx="548271" cy="46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0" tIns="45700" rIns="91400" bIns="457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0</a:t>
            </a:r>
          </a:p>
        </p:txBody>
      </p:sp>
      <p:sp>
        <p:nvSpPr>
          <p:cNvPr id="3" name="Freeform 11">
            <a:extLst>
              <a:ext uri="{FF2B5EF4-FFF2-40B4-BE49-F238E27FC236}">
                <a16:creationId xmlns:a16="http://schemas.microsoft.com/office/drawing/2014/main" id="{FACB9BBD-3D8D-A599-1CEC-D2A694C1C069}"/>
              </a:ext>
            </a:extLst>
          </p:cNvPr>
          <p:cNvSpPr>
            <a:spLocks/>
          </p:cNvSpPr>
          <p:nvPr/>
        </p:nvSpPr>
        <p:spPr bwMode="auto">
          <a:xfrm>
            <a:off x="4751491" y="1228885"/>
            <a:ext cx="979618" cy="2308193"/>
          </a:xfrm>
          <a:custGeom>
            <a:avLst/>
            <a:gdLst>
              <a:gd name="T0" fmla="*/ 0 w 2160"/>
              <a:gd name="T1" fmla="*/ 2400 h 2400"/>
              <a:gd name="T2" fmla="*/ 624 w 2160"/>
              <a:gd name="T3" fmla="*/ 1920 h 2400"/>
              <a:gd name="T4" fmla="*/ 864 w 2160"/>
              <a:gd name="T5" fmla="*/ 1728 h 2400"/>
              <a:gd name="T6" fmla="*/ 1344 w 2160"/>
              <a:gd name="T7" fmla="*/ 1008 h 2400"/>
              <a:gd name="T8" fmla="*/ 1872 w 2160"/>
              <a:gd name="T9" fmla="*/ 432 h 2400"/>
              <a:gd name="T10" fmla="*/ 2160 w 2160"/>
              <a:gd name="T11" fmla="*/ 0 h 2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60"/>
              <a:gd name="T19" fmla="*/ 0 h 2400"/>
              <a:gd name="T20" fmla="*/ 2160 w 2160"/>
              <a:gd name="T21" fmla="*/ 2400 h 2400"/>
              <a:gd name="connsiteX0" fmla="*/ 0 w 10000"/>
              <a:gd name="connsiteY0" fmla="*/ 10000 h 10000"/>
              <a:gd name="connsiteX1" fmla="*/ 2889 w 10000"/>
              <a:gd name="connsiteY1" fmla="*/ 8000 h 10000"/>
              <a:gd name="connsiteX2" fmla="*/ 4190 w 10000"/>
              <a:gd name="connsiteY2" fmla="*/ 6785 h 10000"/>
              <a:gd name="connsiteX3" fmla="*/ 6222 w 10000"/>
              <a:gd name="connsiteY3" fmla="*/ 4200 h 10000"/>
              <a:gd name="connsiteX4" fmla="*/ 8667 w 10000"/>
              <a:gd name="connsiteY4" fmla="*/ 1800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889 w 10000"/>
              <a:gd name="connsiteY1" fmla="*/ 8000 h 10000"/>
              <a:gd name="connsiteX2" fmla="*/ 4190 w 10000"/>
              <a:gd name="connsiteY2" fmla="*/ 6785 h 10000"/>
              <a:gd name="connsiteX3" fmla="*/ 6168 w 10000"/>
              <a:gd name="connsiteY3" fmla="*/ 4496 h 10000"/>
              <a:gd name="connsiteX4" fmla="*/ 8667 w 10000"/>
              <a:gd name="connsiteY4" fmla="*/ 1800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889 w 10000"/>
              <a:gd name="connsiteY1" fmla="*/ 8000 h 10000"/>
              <a:gd name="connsiteX2" fmla="*/ 4190 w 10000"/>
              <a:gd name="connsiteY2" fmla="*/ 6785 h 10000"/>
              <a:gd name="connsiteX3" fmla="*/ 6168 w 10000"/>
              <a:gd name="connsiteY3" fmla="*/ 4496 h 10000"/>
              <a:gd name="connsiteX4" fmla="*/ 8043 w 10000"/>
              <a:gd name="connsiteY4" fmla="*/ 1622 h 10000"/>
              <a:gd name="connsiteX5" fmla="*/ 10000 w 10000"/>
              <a:gd name="connsiteY5" fmla="*/ 0 h 10000"/>
              <a:gd name="connsiteX0" fmla="*/ 0 w 9512"/>
              <a:gd name="connsiteY0" fmla="*/ 11511 h 11511"/>
              <a:gd name="connsiteX1" fmla="*/ 2889 w 9512"/>
              <a:gd name="connsiteY1" fmla="*/ 9511 h 11511"/>
              <a:gd name="connsiteX2" fmla="*/ 4190 w 9512"/>
              <a:gd name="connsiteY2" fmla="*/ 8296 h 11511"/>
              <a:gd name="connsiteX3" fmla="*/ 6168 w 9512"/>
              <a:gd name="connsiteY3" fmla="*/ 6007 h 11511"/>
              <a:gd name="connsiteX4" fmla="*/ 8043 w 9512"/>
              <a:gd name="connsiteY4" fmla="*/ 3133 h 11511"/>
              <a:gd name="connsiteX5" fmla="*/ 9512 w 9512"/>
              <a:gd name="connsiteY5" fmla="*/ 0 h 11511"/>
              <a:gd name="connsiteX0" fmla="*/ 0 w 10000"/>
              <a:gd name="connsiteY0" fmla="*/ 10000 h 10000"/>
              <a:gd name="connsiteX1" fmla="*/ 3037 w 10000"/>
              <a:gd name="connsiteY1" fmla="*/ 8263 h 10000"/>
              <a:gd name="connsiteX2" fmla="*/ 4405 w 10000"/>
              <a:gd name="connsiteY2" fmla="*/ 7207 h 10000"/>
              <a:gd name="connsiteX3" fmla="*/ 6484 w 10000"/>
              <a:gd name="connsiteY3" fmla="*/ 5218 h 10000"/>
              <a:gd name="connsiteX4" fmla="*/ 8456 w 10000"/>
              <a:gd name="connsiteY4" fmla="*/ 2722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3037 w 10000"/>
              <a:gd name="connsiteY1" fmla="*/ 8263 h 10000"/>
              <a:gd name="connsiteX2" fmla="*/ 4405 w 10000"/>
              <a:gd name="connsiteY2" fmla="*/ 7207 h 10000"/>
              <a:gd name="connsiteX3" fmla="*/ 6484 w 10000"/>
              <a:gd name="connsiteY3" fmla="*/ 5218 h 10000"/>
              <a:gd name="connsiteX4" fmla="*/ 8456 w 10000"/>
              <a:gd name="connsiteY4" fmla="*/ 2722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3037 w 10000"/>
              <a:gd name="connsiteY1" fmla="*/ 8263 h 10000"/>
              <a:gd name="connsiteX2" fmla="*/ 4405 w 10000"/>
              <a:gd name="connsiteY2" fmla="*/ 7207 h 10000"/>
              <a:gd name="connsiteX3" fmla="*/ 6484 w 10000"/>
              <a:gd name="connsiteY3" fmla="*/ 5218 h 10000"/>
              <a:gd name="connsiteX4" fmla="*/ 8456 w 10000"/>
              <a:gd name="connsiteY4" fmla="*/ 2722 h 10000"/>
              <a:gd name="connsiteX5" fmla="*/ 10000 w 10000"/>
              <a:gd name="connsiteY5" fmla="*/ 0 h 10000"/>
              <a:gd name="connsiteX0" fmla="*/ 0 w 9601"/>
              <a:gd name="connsiteY0" fmla="*/ 10077 h 10077"/>
              <a:gd name="connsiteX1" fmla="*/ 3037 w 9601"/>
              <a:gd name="connsiteY1" fmla="*/ 8340 h 10077"/>
              <a:gd name="connsiteX2" fmla="*/ 4405 w 9601"/>
              <a:gd name="connsiteY2" fmla="*/ 7284 h 10077"/>
              <a:gd name="connsiteX3" fmla="*/ 6484 w 9601"/>
              <a:gd name="connsiteY3" fmla="*/ 5295 h 10077"/>
              <a:gd name="connsiteX4" fmla="*/ 8456 w 9601"/>
              <a:gd name="connsiteY4" fmla="*/ 2799 h 10077"/>
              <a:gd name="connsiteX5" fmla="*/ 9601 w 9601"/>
              <a:gd name="connsiteY5" fmla="*/ 0 h 10077"/>
              <a:gd name="connsiteX0" fmla="*/ 0 w 6837"/>
              <a:gd name="connsiteY0" fmla="*/ 8276 h 8276"/>
              <a:gd name="connsiteX1" fmla="*/ 1425 w 6837"/>
              <a:gd name="connsiteY1" fmla="*/ 7228 h 8276"/>
              <a:gd name="connsiteX2" fmla="*/ 3590 w 6837"/>
              <a:gd name="connsiteY2" fmla="*/ 5255 h 8276"/>
              <a:gd name="connsiteX3" fmla="*/ 5644 w 6837"/>
              <a:gd name="connsiteY3" fmla="*/ 2778 h 8276"/>
              <a:gd name="connsiteX4" fmla="*/ 6837 w 6837"/>
              <a:gd name="connsiteY4" fmla="*/ 0 h 8276"/>
              <a:gd name="connsiteX0" fmla="*/ 0 w 7916"/>
              <a:gd name="connsiteY0" fmla="*/ 8734 h 8734"/>
              <a:gd name="connsiteX1" fmla="*/ 3167 w 7916"/>
              <a:gd name="connsiteY1" fmla="*/ 6350 h 8734"/>
              <a:gd name="connsiteX2" fmla="*/ 6171 w 7916"/>
              <a:gd name="connsiteY2" fmla="*/ 3357 h 8734"/>
              <a:gd name="connsiteX3" fmla="*/ 7916 w 7916"/>
              <a:gd name="connsiteY3" fmla="*/ 0 h 8734"/>
              <a:gd name="connsiteX0" fmla="*/ 0 w 5999"/>
              <a:gd name="connsiteY0" fmla="*/ 7270 h 7270"/>
              <a:gd name="connsiteX1" fmla="*/ 3795 w 5999"/>
              <a:gd name="connsiteY1" fmla="*/ 3844 h 7270"/>
              <a:gd name="connsiteX2" fmla="*/ 5999 w 5999"/>
              <a:gd name="connsiteY2" fmla="*/ 0 h 7270"/>
              <a:gd name="connsiteX0" fmla="*/ 0 w 9598"/>
              <a:gd name="connsiteY0" fmla="*/ 9664 h 9664"/>
              <a:gd name="connsiteX1" fmla="*/ 5924 w 9598"/>
              <a:gd name="connsiteY1" fmla="*/ 5287 h 9664"/>
              <a:gd name="connsiteX2" fmla="*/ 9598 w 9598"/>
              <a:gd name="connsiteY2" fmla="*/ 0 h 9664"/>
              <a:gd name="connsiteX0" fmla="*/ 0 w 10000"/>
              <a:gd name="connsiteY0" fmla="*/ 10000 h 10000"/>
              <a:gd name="connsiteX1" fmla="*/ 5215 w 10000"/>
              <a:gd name="connsiteY1" fmla="*/ 5187 h 10000"/>
              <a:gd name="connsiteX2" fmla="*/ 10000 w 10000"/>
              <a:gd name="connsiteY2" fmla="*/ 0 h 10000"/>
              <a:gd name="connsiteX0" fmla="*/ 0 w 8804"/>
              <a:gd name="connsiteY0" fmla="*/ 10221 h 10221"/>
              <a:gd name="connsiteX1" fmla="*/ 5215 w 8804"/>
              <a:gd name="connsiteY1" fmla="*/ 5408 h 10221"/>
              <a:gd name="connsiteX2" fmla="*/ 8804 w 8804"/>
              <a:gd name="connsiteY2" fmla="*/ 0 h 10221"/>
              <a:gd name="connsiteX0" fmla="*/ 0 w 10000"/>
              <a:gd name="connsiteY0" fmla="*/ 10000 h 10000"/>
              <a:gd name="connsiteX1" fmla="*/ 5923 w 10000"/>
              <a:gd name="connsiteY1" fmla="*/ 5291 h 10000"/>
              <a:gd name="connsiteX2" fmla="*/ 10000 w 10000"/>
              <a:gd name="connsiteY2" fmla="*/ 0 h 10000"/>
              <a:gd name="connsiteX0" fmla="*/ 0 w 9389"/>
              <a:gd name="connsiteY0" fmla="*/ 10062 h 10062"/>
              <a:gd name="connsiteX1" fmla="*/ 5923 w 9389"/>
              <a:gd name="connsiteY1" fmla="*/ 5353 h 10062"/>
              <a:gd name="connsiteX2" fmla="*/ 9389 w 9389"/>
              <a:gd name="connsiteY2" fmla="*/ 0 h 10062"/>
              <a:gd name="connsiteX0" fmla="*/ 0 w 10000"/>
              <a:gd name="connsiteY0" fmla="*/ 10000 h 10000"/>
              <a:gd name="connsiteX1" fmla="*/ 6163 w 10000"/>
              <a:gd name="connsiteY1" fmla="*/ 4798 h 10000"/>
              <a:gd name="connsiteX2" fmla="*/ 10000 w 10000"/>
              <a:gd name="connsiteY2" fmla="*/ 0 h 10000"/>
              <a:gd name="connsiteX0" fmla="*/ 0 w 10000"/>
              <a:gd name="connsiteY0" fmla="*/ 10000 h 10000"/>
              <a:gd name="connsiteX1" fmla="*/ 6163 w 10000"/>
              <a:gd name="connsiteY1" fmla="*/ 4798 h 10000"/>
              <a:gd name="connsiteX2" fmla="*/ 10000 w 10000"/>
              <a:gd name="connsiteY2" fmla="*/ 0 h 10000"/>
              <a:gd name="connsiteX0" fmla="*/ 0 w 10000"/>
              <a:gd name="connsiteY0" fmla="*/ 10000 h 10000"/>
              <a:gd name="connsiteX1" fmla="*/ 6163 w 10000"/>
              <a:gd name="connsiteY1" fmla="*/ 4798 h 10000"/>
              <a:gd name="connsiteX2" fmla="*/ 10000 w 10000"/>
              <a:gd name="connsiteY2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2011" y="8303"/>
                  <a:pt x="4496" y="6420"/>
                  <a:pt x="6163" y="4798"/>
                </a:cubicBezTo>
                <a:cubicBezTo>
                  <a:pt x="7527" y="3272"/>
                  <a:pt x="9196" y="1593"/>
                  <a:pt x="10000" y="0"/>
                </a:cubicBezTo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00" tIns="45700" rIns="91400" bIns="45700"/>
          <a:lstStyle/>
          <a:p>
            <a:pPr marL="0" marR="0" lvl="0" indent="0" algn="l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MS PGothic" pitchFamily="34" charset="-128"/>
              <a:cs typeface="+mn-cs"/>
            </a:endParaRPr>
          </a:p>
        </p:txBody>
      </p:sp>
      <p:sp>
        <p:nvSpPr>
          <p:cNvPr id="4" name="Text Box 26">
            <a:extLst>
              <a:ext uri="{FF2B5EF4-FFF2-40B4-BE49-F238E27FC236}">
                <a16:creationId xmlns:a16="http://schemas.microsoft.com/office/drawing/2014/main" id="{799BA469-F4E5-FBAC-8EBA-48715913F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7963" y="1435650"/>
            <a:ext cx="1345602" cy="707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0" tIns="45700" rIns="91400" bIns="457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MC with ceiling</a:t>
            </a:r>
          </a:p>
        </p:txBody>
      </p:sp>
      <p:sp>
        <p:nvSpPr>
          <p:cNvPr id="6" name="Freeform 11">
            <a:extLst>
              <a:ext uri="{FF2B5EF4-FFF2-40B4-BE49-F238E27FC236}">
                <a16:creationId xmlns:a16="http://schemas.microsoft.com/office/drawing/2014/main" id="{8E173228-D129-A581-C151-9D849F8B70CC}"/>
              </a:ext>
            </a:extLst>
          </p:cNvPr>
          <p:cNvSpPr>
            <a:spLocks/>
          </p:cNvSpPr>
          <p:nvPr/>
        </p:nvSpPr>
        <p:spPr bwMode="auto">
          <a:xfrm>
            <a:off x="1834483" y="3544199"/>
            <a:ext cx="2924566" cy="1384687"/>
          </a:xfrm>
          <a:custGeom>
            <a:avLst/>
            <a:gdLst>
              <a:gd name="T0" fmla="*/ 0 w 2160"/>
              <a:gd name="T1" fmla="*/ 2400 h 2400"/>
              <a:gd name="T2" fmla="*/ 624 w 2160"/>
              <a:gd name="T3" fmla="*/ 1920 h 2400"/>
              <a:gd name="T4" fmla="*/ 864 w 2160"/>
              <a:gd name="T5" fmla="*/ 1728 h 2400"/>
              <a:gd name="T6" fmla="*/ 1344 w 2160"/>
              <a:gd name="T7" fmla="*/ 1008 h 2400"/>
              <a:gd name="T8" fmla="*/ 1872 w 2160"/>
              <a:gd name="T9" fmla="*/ 432 h 2400"/>
              <a:gd name="T10" fmla="*/ 2160 w 2160"/>
              <a:gd name="T11" fmla="*/ 0 h 2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60"/>
              <a:gd name="T19" fmla="*/ 0 h 2400"/>
              <a:gd name="T20" fmla="*/ 2160 w 2160"/>
              <a:gd name="T21" fmla="*/ 2400 h 2400"/>
              <a:gd name="connsiteX0" fmla="*/ 0 w 10000"/>
              <a:gd name="connsiteY0" fmla="*/ 10000 h 10000"/>
              <a:gd name="connsiteX1" fmla="*/ 2889 w 10000"/>
              <a:gd name="connsiteY1" fmla="*/ 8000 h 10000"/>
              <a:gd name="connsiteX2" fmla="*/ 4190 w 10000"/>
              <a:gd name="connsiteY2" fmla="*/ 6785 h 10000"/>
              <a:gd name="connsiteX3" fmla="*/ 6222 w 10000"/>
              <a:gd name="connsiteY3" fmla="*/ 4200 h 10000"/>
              <a:gd name="connsiteX4" fmla="*/ 8667 w 10000"/>
              <a:gd name="connsiteY4" fmla="*/ 1800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889 w 10000"/>
              <a:gd name="connsiteY1" fmla="*/ 8000 h 10000"/>
              <a:gd name="connsiteX2" fmla="*/ 4190 w 10000"/>
              <a:gd name="connsiteY2" fmla="*/ 6785 h 10000"/>
              <a:gd name="connsiteX3" fmla="*/ 6168 w 10000"/>
              <a:gd name="connsiteY3" fmla="*/ 4496 h 10000"/>
              <a:gd name="connsiteX4" fmla="*/ 8667 w 10000"/>
              <a:gd name="connsiteY4" fmla="*/ 1800 h 10000"/>
              <a:gd name="connsiteX5" fmla="*/ 10000 w 10000"/>
              <a:gd name="connsiteY5" fmla="*/ 0 h 10000"/>
              <a:gd name="connsiteX0" fmla="*/ 0 w 10732"/>
              <a:gd name="connsiteY0" fmla="*/ 10593 h 10593"/>
              <a:gd name="connsiteX1" fmla="*/ 2889 w 10732"/>
              <a:gd name="connsiteY1" fmla="*/ 8593 h 10593"/>
              <a:gd name="connsiteX2" fmla="*/ 4190 w 10732"/>
              <a:gd name="connsiteY2" fmla="*/ 7378 h 10593"/>
              <a:gd name="connsiteX3" fmla="*/ 6168 w 10732"/>
              <a:gd name="connsiteY3" fmla="*/ 5089 h 10593"/>
              <a:gd name="connsiteX4" fmla="*/ 8667 w 10732"/>
              <a:gd name="connsiteY4" fmla="*/ 2393 h 10593"/>
              <a:gd name="connsiteX5" fmla="*/ 10732 w 10732"/>
              <a:gd name="connsiteY5" fmla="*/ 0 h 10593"/>
              <a:gd name="connsiteX0" fmla="*/ 0 w 11464"/>
              <a:gd name="connsiteY0" fmla="*/ 9971 h 9971"/>
              <a:gd name="connsiteX1" fmla="*/ 3621 w 11464"/>
              <a:gd name="connsiteY1" fmla="*/ 8593 h 9971"/>
              <a:gd name="connsiteX2" fmla="*/ 4922 w 11464"/>
              <a:gd name="connsiteY2" fmla="*/ 7378 h 9971"/>
              <a:gd name="connsiteX3" fmla="*/ 6900 w 11464"/>
              <a:gd name="connsiteY3" fmla="*/ 5089 h 9971"/>
              <a:gd name="connsiteX4" fmla="*/ 9399 w 11464"/>
              <a:gd name="connsiteY4" fmla="*/ 2393 h 9971"/>
              <a:gd name="connsiteX5" fmla="*/ 11464 w 11464"/>
              <a:gd name="connsiteY5" fmla="*/ 0 h 9971"/>
              <a:gd name="connsiteX0" fmla="*/ 0 w 10000"/>
              <a:gd name="connsiteY0" fmla="*/ 10000 h 10000"/>
              <a:gd name="connsiteX1" fmla="*/ 3159 w 10000"/>
              <a:gd name="connsiteY1" fmla="*/ 8618 h 10000"/>
              <a:gd name="connsiteX2" fmla="*/ 4293 w 10000"/>
              <a:gd name="connsiteY2" fmla="*/ 7399 h 10000"/>
              <a:gd name="connsiteX3" fmla="*/ 6019 w 10000"/>
              <a:gd name="connsiteY3" fmla="*/ 5104 h 10000"/>
              <a:gd name="connsiteX4" fmla="*/ 8199 w 10000"/>
              <a:gd name="connsiteY4" fmla="*/ 2400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804 w 10000"/>
              <a:gd name="connsiteY1" fmla="*/ 8529 h 10000"/>
              <a:gd name="connsiteX2" fmla="*/ 4293 w 10000"/>
              <a:gd name="connsiteY2" fmla="*/ 7399 h 10000"/>
              <a:gd name="connsiteX3" fmla="*/ 6019 w 10000"/>
              <a:gd name="connsiteY3" fmla="*/ 5104 h 10000"/>
              <a:gd name="connsiteX4" fmla="*/ 8199 w 10000"/>
              <a:gd name="connsiteY4" fmla="*/ 2400 h 10000"/>
              <a:gd name="connsiteX5" fmla="*/ 10000 w 10000"/>
              <a:gd name="connsiteY5" fmla="*/ 0 h 10000"/>
              <a:gd name="connsiteX0" fmla="*/ 0 w 10236"/>
              <a:gd name="connsiteY0" fmla="*/ 9346 h 9346"/>
              <a:gd name="connsiteX1" fmla="*/ 3040 w 10236"/>
              <a:gd name="connsiteY1" fmla="*/ 8529 h 9346"/>
              <a:gd name="connsiteX2" fmla="*/ 4529 w 10236"/>
              <a:gd name="connsiteY2" fmla="*/ 7399 h 9346"/>
              <a:gd name="connsiteX3" fmla="*/ 6255 w 10236"/>
              <a:gd name="connsiteY3" fmla="*/ 5104 h 9346"/>
              <a:gd name="connsiteX4" fmla="*/ 8435 w 10236"/>
              <a:gd name="connsiteY4" fmla="*/ 2400 h 9346"/>
              <a:gd name="connsiteX5" fmla="*/ 10236 w 10236"/>
              <a:gd name="connsiteY5" fmla="*/ 0 h 9346"/>
              <a:gd name="connsiteX0" fmla="*/ 0 w 10000"/>
              <a:gd name="connsiteY0" fmla="*/ 10000 h 10000"/>
              <a:gd name="connsiteX1" fmla="*/ 2970 w 10000"/>
              <a:gd name="connsiteY1" fmla="*/ 9126 h 10000"/>
              <a:gd name="connsiteX2" fmla="*/ 4356 w 10000"/>
              <a:gd name="connsiteY2" fmla="*/ 7631 h 10000"/>
              <a:gd name="connsiteX3" fmla="*/ 6111 w 10000"/>
              <a:gd name="connsiteY3" fmla="*/ 5461 h 10000"/>
              <a:gd name="connsiteX4" fmla="*/ 8241 w 10000"/>
              <a:gd name="connsiteY4" fmla="*/ 2568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716 w 10000"/>
              <a:gd name="connsiteY1" fmla="*/ 8713 h 10000"/>
              <a:gd name="connsiteX2" fmla="*/ 4356 w 10000"/>
              <a:gd name="connsiteY2" fmla="*/ 7631 h 10000"/>
              <a:gd name="connsiteX3" fmla="*/ 6111 w 10000"/>
              <a:gd name="connsiteY3" fmla="*/ 5461 h 10000"/>
              <a:gd name="connsiteX4" fmla="*/ 8241 w 10000"/>
              <a:gd name="connsiteY4" fmla="*/ 2568 h 10000"/>
              <a:gd name="connsiteX5" fmla="*/ 10000 w 10000"/>
              <a:gd name="connsiteY5" fmla="*/ 0 h 10000"/>
              <a:gd name="connsiteX0" fmla="*/ 0 w 9700"/>
              <a:gd name="connsiteY0" fmla="*/ 9142 h 9142"/>
              <a:gd name="connsiteX1" fmla="*/ 2416 w 9700"/>
              <a:gd name="connsiteY1" fmla="*/ 8713 h 9142"/>
              <a:gd name="connsiteX2" fmla="*/ 4056 w 9700"/>
              <a:gd name="connsiteY2" fmla="*/ 7631 h 9142"/>
              <a:gd name="connsiteX3" fmla="*/ 5811 w 9700"/>
              <a:gd name="connsiteY3" fmla="*/ 5461 h 9142"/>
              <a:gd name="connsiteX4" fmla="*/ 7941 w 9700"/>
              <a:gd name="connsiteY4" fmla="*/ 2568 h 9142"/>
              <a:gd name="connsiteX5" fmla="*/ 9700 w 9700"/>
              <a:gd name="connsiteY5" fmla="*/ 0 h 9142"/>
              <a:gd name="connsiteX0" fmla="*/ 0 w 10000"/>
              <a:gd name="connsiteY0" fmla="*/ 10000 h 10000"/>
              <a:gd name="connsiteX1" fmla="*/ 2491 w 10000"/>
              <a:gd name="connsiteY1" fmla="*/ 9531 h 10000"/>
              <a:gd name="connsiteX2" fmla="*/ 4181 w 10000"/>
              <a:gd name="connsiteY2" fmla="*/ 8347 h 10000"/>
              <a:gd name="connsiteX3" fmla="*/ 5991 w 10000"/>
              <a:gd name="connsiteY3" fmla="*/ 5974 h 10000"/>
              <a:gd name="connsiteX4" fmla="*/ 8187 w 10000"/>
              <a:gd name="connsiteY4" fmla="*/ 2809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491 w 10000"/>
              <a:gd name="connsiteY1" fmla="*/ 9531 h 10000"/>
              <a:gd name="connsiteX2" fmla="*/ 4181 w 10000"/>
              <a:gd name="connsiteY2" fmla="*/ 8347 h 10000"/>
              <a:gd name="connsiteX3" fmla="*/ 6170 w 10000"/>
              <a:gd name="connsiteY3" fmla="*/ 5734 h 10000"/>
              <a:gd name="connsiteX4" fmla="*/ 8187 w 10000"/>
              <a:gd name="connsiteY4" fmla="*/ 2809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491 w 10000"/>
              <a:gd name="connsiteY1" fmla="*/ 9531 h 10000"/>
              <a:gd name="connsiteX2" fmla="*/ 4600 w 10000"/>
              <a:gd name="connsiteY2" fmla="*/ 9024 h 10000"/>
              <a:gd name="connsiteX3" fmla="*/ 6170 w 10000"/>
              <a:gd name="connsiteY3" fmla="*/ 5734 h 10000"/>
              <a:gd name="connsiteX4" fmla="*/ 8187 w 10000"/>
              <a:gd name="connsiteY4" fmla="*/ 2809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491 w 10000"/>
              <a:gd name="connsiteY1" fmla="*/ 9531 h 10000"/>
              <a:gd name="connsiteX2" fmla="*/ 4600 w 10000"/>
              <a:gd name="connsiteY2" fmla="*/ 9024 h 10000"/>
              <a:gd name="connsiteX3" fmla="*/ 6170 w 10000"/>
              <a:gd name="connsiteY3" fmla="*/ 5734 h 10000"/>
              <a:gd name="connsiteX4" fmla="*/ 8187 w 10000"/>
              <a:gd name="connsiteY4" fmla="*/ 2809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431 w 10000"/>
              <a:gd name="connsiteY1" fmla="*/ 9837 h 10000"/>
              <a:gd name="connsiteX2" fmla="*/ 4600 w 10000"/>
              <a:gd name="connsiteY2" fmla="*/ 9024 h 10000"/>
              <a:gd name="connsiteX3" fmla="*/ 6170 w 10000"/>
              <a:gd name="connsiteY3" fmla="*/ 5734 h 10000"/>
              <a:gd name="connsiteX4" fmla="*/ 8187 w 10000"/>
              <a:gd name="connsiteY4" fmla="*/ 2809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431 w 10000"/>
              <a:gd name="connsiteY1" fmla="*/ 9837 h 10000"/>
              <a:gd name="connsiteX2" fmla="*/ 4600 w 10000"/>
              <a:gd name="connsiteY2" fmla="*/ 9024 h 10000"/>
              <a:gd name="connsiteX3" fmla="*/ 6170 w 10000"/>
              <a:gd name="connsiteY3" fmla="*/ 5734 h 10000"/>
              <a:gd name="connsiteX4" fmla="*/ 8187 w 10000"/>
              <a:gd name="connsiteY4" fmla="*/ 2809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431 w 10000"/>
              <a:gd name="connsiteY1" fmla="*/ 9837 h 10000"/>
              <a:gd name="connsiteX2" fmla="*/ 4600 w 10000"/>
              <a:gd name="connsiteY2" fmla="*/ 9024 h 10000"/>
              <a:gd name="connsiteX3" fmla="*/ 6170 w 10000"/>
              <a:gd name="connsiteY3" fmla="*/ 5734 h 10000"/>
              <a:gd name="connsiteX4" fmla="*/ 8187 w 10000"/>
              <a:gd name="connsiteY4" fmla="*/ 2809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431 w 10000"/>
              <a:gd name="connsiteY1" fmla="*/ 9837 h 10000"/>
              <a:gd name="connsiteX2" fmla="*/ 4600 w 10000"/>
              <a:gd name="connsiteY2" fmla="*/ 9024 h 10000"/>
              <a:gd name="connsiteX3" fmla="*/ 6170 w 10000"/>
              <a:gd name="connsiteY3" fmla="*/ 5734 h 10000"/>
              <a:gd name="connsiteX4" fmla="*/ 8187 w 10000"/>
              <a:gd name="connsiteY4" fmla="*/ 2809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431 w 10000"/>
              <a:gd name="connsiteY1" fmla="*/ 9837 h 10000"/>
              <a:gd name="connsiteX2" fmla="*/ 4600 w 10000"/>
              <a:gd name="connsiteY2" fmla="*/ 9024 h 10000"/>
              <a:gd name="connsiteX3" fmla="*/ 6170 w 10000"/>
              <a:gd name="connsiteY3" fmla="*/ 5734 h 10000"/>
              <a:gd name="connsiteX4" fmla="*/ 8187 w 10000"/>
              <a:gd name="connsiteY4" fmla="*/ 2809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431 w 10000"/>
              <a:gd name="connsiteY1" fmla="*/ 9837 h 10000"/>
              <a:gd name="connsiteX2" fmla="*/ 4600 w 10000"/>
              <a:gd name="connsiteY2" fmla="*/ 9024 h 10000"/>
              <a:gd name="connsiteX3" fmla="*/ 6170 w 10000"/>
              <a:gd name="connsiteY3" fmla="*/ 5734 h 10000"/>
              <a:gd name="connsiteX4" fmla="*/ 10000 w 10000"/>
              <a:gd name="connsiteY4" fmla="*/ 0 h 10000"/>
              <a:gd name="connsiteX0" fmla="*/ 0 w 6170"/>
              <a:gd name="connsiteY0" fmla="*/ 4266 h 4266"/>
              <a:gd name="connsiteX1" fmla="*/ 2431 w 6170"/>
              <a:gd name="connsiteY1" fmla="*/ 4103 h 4266"/>
              <a:gd name="connsiteX2" fmla="*/ 4600 w 6170"/>
              <a:gd name="connsiteY2" fmla="*/ 3290 h 4266"/>
              <a:gd name="connsiteX3" fmla="*/ 6170 w 6170"/>
              <a:gd name="connsiteY3" fmla="*/ 0 h 4266"/>
              <a:gd name="connsiteX0" fmla="*/ 0 w 10000"/>
              <a:gd name="connsiteY0" fmla="*/ 10000 h 10000"/>
              <a:gd name="connsiteX1" fmla="*/ 3940 w 10000"/>
              <a:gd name="connsiteY1" fmla="*/ 9618 h 10000"/>
              <a:gd name="connsiteX2" fmla="*/ 7455 w 10000"/>
              <a:gd name="connsiteY2" fmla="*/ 7712 h 10000"/>
              <a:gd name="connsiteX3" fmla="*/ 10000 w 10000"/>
              <a:gd name="connsiteY3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1853" y="9684"/>
                  <a:pt x="2697" y="10000"/>
                  <a:pt x="3940" y="9618"/>
                </a:cubicBezTo>
                <a:cubicBezTo>
                  <a:pt x="5183" y="9236"/>
                  <a:pt x="6446" y="9316"/>
                  <a:pt x="7455" y="7712"/>
                </a:cubicBezTo>
                <a:cubicBezTo>
                  <a:pt x="8465" y="6109"/>
                  <a:pt x="9098" y="3833"/>
                  <a:pt x="10000" y="0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00" tIns="45700" rIns="91400" bIns="45700"/>
          <a:lstStyle/>
          <a:p>
            <a:pPr marL="0" marR="0" lvl="0" indent="0" algn="l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MS PGothic" pitchFamily="34" charset="-128"/>
              <a:cs typeface="+mn-cs"/>
            </a:endParaRPr>
          </a:p>
        </p:txBody>
      </p:sp>
      <p:sp>
        <p:nvSpPr>
          <p:cNvPr id="7" name="Text Box 26">
            <a:extLst>
              <a:ext uri="{FF2B5EF4-FFF2-40B4-BE49-F238E27FC236}">
                <a16:creationId xmlns:a16="http://schemas.microsoft.com/office/drawing/2014/main" id="{A01D731C-3206-331B-E36F-5A6D727D46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9316" y="4058850"/>
            <a:ext cx="1345602" cy="707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0" tIns="45700" rIns="91400" bIns="457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MC with floor</a:t>
            </a:r>
          </a:p>
        </p:txBody>
      </p:sp>
      <p:sp>
        <p:nvSpPr>
          <p:cNvPr id="8" name="Text Box 26">
            <a:extLst>
              <a:ext uri="{FF2B5EF4-FFF2-40B4-BE49-F238E27FC236}">
                <a16:creationId xmlns:a16="http://schemas.microsoft.com/office/drawing/2014/main" id="{068ED49B-4D2E-D9CA-9154-83CB8D9935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2117" y="5217465"/>
            <a:ext cx="1974849" cy="707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0" tIns="45700" rIns="91400" bIns="457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Unregulated marginal cost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099ED2-9AA0-5555-7C57-57AEAD366F3E}"/>
              </a:ext>
            </a:extLst>
          </p:cNvPr>
          <p:cNvSpPr txBox="1"/>
          <p:nvPr/>
        </p:nvSpPr>
        <p:spPr>
          <a:xfrm>
            <a:off x="34516" y="6414936"/>
            <a:ext cx="906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K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 (owned by producer) is more elastically supplied than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 (owned by consumer).  As drawn, both floor and ceiling refer to the same value of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rK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/Y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.  At the point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, neither binds.  Above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 is great enough that a ceiling would bind but a floor would not.  Below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, vice versa.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39CF39-E454-698F-21FA-CF4315841415}"/>
              </a:ext>
            </a:extLst>
          </p:cNvPr>
          <p:cNvSpPr/>
          <p:nvPr/>
        </p:nvSpPr>
        <p:spPr>
          <a:xfrm>
            <a:off x="4729785" y="3481068"/>
            <a:ext cx="80962" cy="857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9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" name="Text Box 26">
            <a:extLst>
              <a:ext uri="{FF2B5EF4-FFF2-40B4-BE49-F238E27FC236}">
                <a16:creationId xmlns:a16="http://schemas.microsoft.com/office/drawing/2014/main" id="{6CC70EDE-B7E9-B999-7434-219D493968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5615" y="3136744"/>
            <a:ext cx="1345602" cy="400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0" tIns="45700" rIns="91400" bIns="457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Box 26">
                <a:extLst>
                  <a:ext uri="{FF2B5EF4-FFF2-40B4-BE49-F238E27FC236}">
                    <a16:creationId xmlns:a16="http://schemas.microsoft.com/office/drawing/2014/main" id="{56A6C23B-F112-DC5C-9D38-84C5BAD913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18414" y="1191836"/>
                <a:ext cx="1565465" cy="323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45700" tIns="22850" rIns="45700" bIns="22850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marR="0" lvl="0" indent="0" algn="ctr" defTabSz="45699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MS PGothic" pitchFamily="34" charset="-128"/>
                          <a:cs typeface="+mn-cs"/>
                        </a:rPr>
                        <m:t>𝑌</m:t>
                      </m:r>
                      <m:r>
                        <a:rPr kumimoji="0" lang="en-US" alt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MS PGothic" pitchFamily="34" charset="-128"/>
                          <a:cs typeface="+mn-cs"/>
                        </a:rPr>
                        <m:t>=</m:t>
                      </m:r>
                      <m:r>
                        <a:rPr kumimoji="0" lang="en-US" alt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MS PGothic" pitchFamily="34" charset="-128"/>
                          <a:cs typeface="+mn-cs"/>
                        </a:rPr>
                        <m:t>𝑆</m:t>
                      </m:r>
                      <m:r>
                        <a:rPr kumimoji="0" lang="en-US" alt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MS PGothic" pitchFamily="34" charset="-128"/>
                          <a:cs typeface="+mn-cs"/>
                        </a:rPr>
                        <m:t>(</m:t>
                      </m:r>
                      <m:r>
                        <a:rPr kumimoji="0" lang="en-US" alt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MS PGothic" pitchFamily="34" charset="-128"/>
                          <a:cs typeface="+mn-cs"/>
                        </a:rPr>
                        <m:t>𝑃</m:t>
                      </m:r>
                      <m:r>
                        <a:rPr kumimoji="0" lang="en-US" alt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MS PGothic" pitchFamily="34" charset="-128"/>
                          <a:cs typeface="+mn-cs"/>
                        </a:rPr>
                        <m:t>;</m:t>
                      </m:r>
                      <m:r>
                        <a:rPr kumimoji="0" lang="en-US" alt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MS PGothic" pitchFamily="34" charset="-128"/>
                          <a:cs typeface="+mn-cs"/>
                        </a:rPr>
                        <m:t>𝜌</m:t>
                      </m:r>
                      <m:r>
                        <a:rPr kumimoji="0" lang="en-US" alt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MS PGothic" pitchFamily="34" charset="-128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2" name="Text Box 26">
                <a:extLst>
                  <a:ext uri="{FF2B5EF4-FFF2-40B4-BE49-F238E27FC236}">
                    <a16:creationId xmlns:a16="http://schemas.microsoft.com/office/drawing/2014/main" id="{56A6C23B-F112-DC5C-9D38-84C5BAD91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18414" y="1191836"/>
                <a:ext cx="1565465" cy="323145"/>
              </a:xfrm>
              <a:prstGeom prst="rect">
                <a:avLst/>
              </a:prstGeom>
              <a:blipFill>
                <a:blip r:embed="rId4"/>
                <a:stretch>
                  <a:fillRect b="-2307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74007C6A-B0DA-CD3C-2346-54D0464CFE89}"/>
              </a:ext>
            </a:extLst>
          </p:cNvPr>
          <p:cNvSpPr/>
          <p:nvPr/>
        </p:nvSpPr>
        <p:spPr>
          <a:xfrm>
            <a:off x="3501598" y="4764946"/>
            <a:ext cx="80962" cy="857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9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" name="Text Box 26">
            <a:extLst>
              <a:ext uri="{FF2B5EF4-FFF2-40B4-BE49-F238E27FC236}">
                <a16:creationId xmlns:a16="http://schemas.microsoft.com/office/drawing/2014/main" id="{F01BCCC4-0078-9316-128D-09F38A1FD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9197" y="4764946"/>
            <a:ext cx="488474" cy="400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0" tIns="45700" rIns="91400" bIns="457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C51EDAA-3EE3-CD44-85C8-DD0CAE8EE4B6}"/>
              </a:ext>
            </a:extLst>
          </p:cNvPr>
          <p:cNvSpPr/>
          <p:nvPr/>
        </p:nvSpPr>
        <p:spPr>
          <a:xfrm>
            <a:off x="6144250" y="328421"/>
            <a:ext cx="2771149" cy="4518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1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 animBg="1"/>
      <p:bldP spid="7" grpId="0"/>
      <p:bldP spid="11" grpId="0" animBg="1"/>
      <p:bldP spid="12" grpId="0"/>
      <p:bldP spid="2" grpId="0"/>
      <p:bldP spid="5" grpId="0" animBg="1"/>
      <p:bldP spid="10" grpId="0"/>
      <p:bldP spid="22" grpId="0" animBg="1"/>
      <p:bldP spid="22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Group 8"/>
          <p:cNvGrpSpPr>
            <a:grpSpLocks/>
          </p:cNvGrpSpPr>
          <p:nvPr/>
        </p:nvGrpSpPr>
        <p:grpSpPr bwMode="auto">
          <a:xfrm>
            <a:off x="1828800" y="1600200"/>
            <a:ext cx="5022850" cy="4419602"/>
            <a:chOff x="1440" y="912"/>
            <a:chExt cx="2736" cy="2400"/>
          </a:xfrm>
        </p:grpSpPr>
        <p:sp>
          <p:nvSpPr>
            <p:cNvPr id="18454" name="Line 6"/>
            <p:cNvSpPr>
              <a:spLocks noChangeShapeType="1"/>
            </p:cNvSpPr>
            <p:nvPr/>
          </p:nvSpPr>
          <p:spPr bwMode="auto">
            <a:xfrm>
              <a:off x="1440" y="912"/>
              <a:ext cx="0" cy="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39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MS PGothic" pitchFamily="34" charset="-128"/>
                <a:cs typeface="+mn-cs"/>
              </a:endParaRPr>
            </a:p>
          </p:txBody>
        </p:sp>
        <p:sp>
          <p:nvSpPr>
            <p:cNvPr id="18455" name="Line 7"/>
            <p:cNvSpPr>
              <a:spLocks noChangeShapeType="1"/>
            </p:cNvSpPr>
            <p:nvPr/>
          </p:nvSpPr>
          <p:spPr bwMode="auto">
            <a:xfrm>
              <a:off x="1440" y="3312"/>
              <a:ext cx="27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39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MS PGothic" pitchFamily="34" charset="-128"/>
                <a:cs typeface="+mn-cs"/>
              </a:endParaRPr>
            </a:p>
          </p:txBody>
        </p:sp>
      </p:grpSp>
      <p:sp>
        <p:nvSpPr>
          <p:cNvPr id="18450" name="Freeform 11"/>
          <p:cNvSpPr>
            <a:spLocks/>
          </p:cNvSpPr>
          <p:nvPr/>
        </p:nvSpPr>
        <p:spPr bwMode="auto">
          <a:xfrm>
            <a:off x="2133595" y="1679061"/>
            <a:ext cx="4469087" cy="4035933"/>
          </a:xfrm>
          <a:custGeom>
            <a:avLst/>
            <a:gdLst>
              <a:gd name="T0" fmla="*/ 0 w 2160"/>
              <a:gd name="T1" fmla="*/ 2400 h 2400"/>
              <a:gd name="T2" fmla="*/ 624 w 2160"/>
              <a:gd name="T3" fmla="*/ 1920 h 2400"/>
              <a:gd name="T4" fmla="*/ 864 w 2160"/>
              <a:gd name="T5" fmla="*/ 1728 h 2400"/>
              <a:gd name="T6" fmla="*/ 1344 w 2160"/>
              <a:gd name="T7" fmla="*/ 1008 h 2400"/>
              <a:gd name="T8" fmla="*/ 1872 w 2160"/>
              <a:gd name="T9" fmla="*/ 432 h 2400"/>
              <a:gd name="T10" fmla="*/ 2160 w 2160"/>
              <a:gd name="T11" fmla="*/ 0 h 2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60"/>
              <a:gd name="T19" fmla="*/ 0 h 2400"/>
              <a:gd name="T20" fmla="*/ 2160 w 2160"/>
              <a:gd name="T21" fmla="*/ 2400 h 2400"/>
              <a:gd name="connsiteX0" fmla="*/ 0 w 10000"/>
              <a:gd name="connsiteY0" fmla="*/ 10000 h 10000"/>
              <a:gd name="connsiteX1" fmla="*/ 2889 w 10000"/>
              <a:gd name="connsiteY1" fmla="*/ 8000 h 10000"/>
              <a:gd name="connsiteX2" fmla="*/ 4190 w 10000"/>
              <a:gd name="connsiteY2" fmla="*/ 6785 h 10000"/>
              <a:gd name="connsiteX3" fmla="*/ 6222 w 10000"/>
              <a:gd name="connsiteY3" fmla="*/ 4200 h 10000"/>
              <a:gd name="connsiteX4" fmla="*/ 8667 w 10000"/>
              <a:gd name="connsiteY4" fmla="*/ 1800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889 w 10000"/>
              <a:gd name="connsiteY1" fmla="*/ 8000 h 10000"/>
              <a:gd name="connsiteX2" fmla="*/ 4190 w 10000"/>
              <a:gd name="connsiteY2" fmla="*/ 6785 h 10000"/>
              <a:gd name="connsiteX3" fmla="*/ 6168 w 10000"/>
              <a:gd name="connsiteY3" fmla="*/ 4496 h 10000"/>
              <a:gd name="connsiteX4" fmla="*/ 8667 w 10000"/>
              <a:gd name="connsiteY4" fmla="*/ 1800 h 10000"/>
              <a:gd name="connsiteX5" fmla="*/ 10000 w 10000"/>
              <a:gd name="connsiteY5" fmla="*/ 0 h 10000"/>
              <a:gd name="connsiteX0" fmla="*/ 0 w 10732"/>
              <a:gd name="connsiteY0" fmla="*/ 10593 h 10593"/>
              <a:gd name="connsiteX1" fmla="*/ 2889 w 10732"/>
              <a:gd name="connsiteY1" fmla="*/ 8593 h 10593"/>
              <a:gd name="connsiteX2" fmla="*/ 4190 w 10732"/>
              <a:gd name="connsiteY2" fmla="*/ 7378 h 10593"/>
              <a:gd name="connsiteX3" fmla="*/ 6168 w 10732"/>
              <a:gd name="connsiteY3" fmla="*/ 5089 h 10593"/>
              <a:gd name="connsiteX4" fmla="*/ 8667 w 10732"/>
              <a:gd name="connsiteY4" fmla="*/ 2393 h 10593"/>
              <a:gd name="connsiteX5" fmla="*/ 10732 w 10732"/>
              <a:gd name="connsiteY5" fmla="*/ 0 h 10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32" h="10593">
                <a:moveTo>
                  <a:pt x="0" y="10593"/>
                </a:moveTo>
                <a:cubicBezTo>
                  <a:pt x="1111" y="9826"/>
                  <a:pt x="2191" y="9129"/>
                  <a:pt x="2889" y="8593"/>
                </a:cubicBezTo>
                <a:cubicBezTo>
                  <a:pt x="3587" y="8057"/>
                  <a:pt x="3644" y="7962"/>
                  <a:pt x="4190" y="7378"/>
                </a:cubicBezTo>
                <a:cubicBezTo>
                  <a:pt x="4736" y="6794"/>
                  <a:pt x="5422" y="5920"/>
                  <a:pt x="6168" y="5089"/>
                </a:cubicBezTo>
                <a:cubicBezTo>
                  <a:pt x="6914" y="4258"/>
                  <a:pt x="8037" y="3093"/>
                  <a:pt x="8667" y="2393"/>
                </a:cubicBezTo>
                <a:cubicBezTo>
                  <a:pt x="9296" y="1693"/>
                  <a:pt x="10380" y="550"/>
                  <a:pt x="10732" y="0"/>
                </a:cubicBezTo>
              </a:path>
            </a:pathLst>
          </a:custGeom>
          <a:noFill/>
          <a:ln w="2540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00" tIns="45700" rIns="91400" bIns="45700"/>
          <a:lstStyle/>
          <a:p>
            <a:pPr marL="0" marR="0" lvl="0" indent="0" algn="l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MS PGothic" pitchFamily="34" charset="-128"/>
              <a:cs typeface="+mn-cs"/>
            </a:endParaRPr>
          </a:p>
        </p:txBody>
      </p:sp>
      <p:sp>
        <p:nvSpPr>
          <p:cNvPr id="18451" name="Text Box 26"/>
          <p:cNvSpPr txBox="1">
            <a:spLocks noChangeArrowheads="1"/>
          </p:cNvSpPr>
          <p:nvPr/>
        </p:nvSpPr>
        <p:spPr bwMode="auto">
          <a:xfrm>
            <a:off x="6327775" y="1277893"/>
            <a:ext cx="1974849" cy="707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0" tIns="45700" rIns="91400" bIns="457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Unregulated marginal cost</a:t>
            </a:r>
          </a:p>
        </p:txBody>
      </p:sp>
      <p:sp>
        <p:nvSpPr>
          <p:cNvPr id="30" name="Rectangle 27"/>
          <p:cNvSpPr txBox="1">
            <a:spLocks noChangeArrowheads="1"/>
          </p:cNvSpPr>
          <p:nvPr/>
        </p:nvSpPr>
        <p:spPr>
          <a:xfrm>
            <a:off x="0" y="11"/>
            <a:ext cx="9144000" cy="685802"/>
          </a:xfrm>
          <a:prstGeom prst="rect">
            <a:avLst/>
          </a:prstGeom>
        </p:spPr>
        <p:txBody>
          <a:bodyPr lIns="91400" tIns="45700" rIns="91400" bIns="45700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Figure </a:t>
            </a:r>
            <a:r>
              <a:rPr lang="en-US" sz="2400" b="1" kern="0" dirty="0">
                <a:solidFill>
                  <a:srgbClr val="000000"/>
                </a:solidFill>
                <a:latin typeface="Times New Roman"/>
              </a:rPr>
              <a:t>5b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.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  Industry Supply with and without Price Regulation</a:t>
            </a:r>
          </a:p>
          <a:p>
            <a:pPr marL="0" marR="0" lvl="0" indent="0" algn="ctr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Regulation restricts the amount paid per unit quantity to producers, who own the less elastically supplied factor (</a:t>
            </a: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K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).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+mj-cs"/>
            </a:endParaRPr>
          </a:p>
        </p:txBody>
      </p:sp>
      <p:sp>
        <p:nvSpPr>
          <p:cNvPr id="32" name="Text Box 39"/>
          <p:cNvSpPr txBox="1">
            <a:spLocks noChangeArrowheads="1"/>
          </p:cNvSpPr>
          <p:nvPr/>
        </p:nvSpPr>
        <p:spPr bwMode="auto">
          <a:xfrm>
            <a:off x="6845293" y="5771955"/>
            <a:ext cx="1898650" cy="46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0" tIns="45700" rIns="91400" bIns="457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Quantity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 Box 39"/>
              <p:cNvSpPr txBox="1">
                <a:spLocks noChangeArrowheads="1"/>
              </p:cNvSpPr>
              <p:nvPr/>
            </p:nvSpPr>
            <p:spPr bwMode="auto">
              <a:xfrm>
                <a:off x="291548" y="990621"/>
                <a:ext cx="3074503" cy="6148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00" tIns="45700" rIns="91400" bIns="45700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marR="0" lvl="0" indent="0" algn="ctr" defTabSz="91398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MS PGothic" pitchFamily="34" charset="-128"/>
                    <a:cs typeface="+mn-cs"/>
                  </a:rPr>
                  <a:t>Full price = </a:t>
                </a:r>
                <a14:m>
                  <m:oMath xmlns:m="http://schemas.openxmlformats.org/officeDocument/2006/math">
                    <m:r>
                      <a:rPr kumimoji="0" lang="en-US" alt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S PGothic" pitchFamily="34" charset="-128"/>
                        <a:cs typeface="+mn-cs"/>
                      </a:rPr>
                      <m:t>𝑃</m:t>
                    </m:r>
                    <m:r>
                      <a:rPr kumimoji="0" lang="en-US" alt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S PGothic" pitchFamily="34" charset="-128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  <m:t>𝑤𝐿</m:t>
                        </m:r>
                        <m:r>
                          <a:rPr kumimoji="0" lang="en-US" alt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  <m:t>+</m:t>
                        </m:r>
                        <m:r>
                          <a:rPr kumimoji="0" lang="en-US" alt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  <m:t>𝑟𝐾</m:t>
                        </m:r>
                      </m:num>
                      <m:den>
                        <m:r>
                          <a:rPr kumimoji="0" lang="en-US" alt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  <m:t>𝑌</m:t>
                        </m:r>
                      </m:den>
                    </m:f>
                  </m:oMath>
                </a14:m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33" name="Text 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1548" y="990621"/>
                <a:ext cx="3074503" cy="614808"/>
              </a:xfrm>
              <a:prstGeom prst="rect">
                <a:avLst/>
              </a:prstGeom>
              <a:blipFill>
                <a:blip r:embed="rId3"/>
                <a:stretch>
                  <a:fillRect l="-2479" b="-1020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 Box 39"/>
          <p:cNvSpPr txBox="1">
            <a:spLocks noChangeArrowheads="1"/>
          </p:cNvSpPr>
          <p:nvPr/>
        </p:nvSpPr>
        <p:spPr bwMode="auto">
          <a:xfrm>
            <a:off x="1512134" y="5941645"/>
            <a:ext cx="548271" cy="46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0" tIns="45700" rIns="91400" bIns="457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0</a:t>
            </a:r>
          </a:p>
        </p:txBody>
      </p:sp>
      <p:sp>
        <p:nvSpPr>
          <p:cNvPr id="3" name="Freeform 11">
            <a:extLst>
              <a:ext uri="{FF2B5EF4-FFF2-40B4-BE49-F238E27FC236}">
                <a16:creationId xmlns:a16="http://schemas.microsoft.com/office/drawing/2014/main" id="{FACB9BBD-3D8D-A599-1CEC-D2A694C1C069}"/>
              </a:ext>
            </a:extLst>
          </p:cNvPr>
          <p:cNvSpPr>
            <a:spLocks/>
          </p:cNvSpPr>
          <p:nvPr/>
        </p:nvSpPr>
        <p:spPr bwMode="auto">
          <a:xfrm rot="2249936">
            <a:off x="5400496" y="1753812"/>
            <a:ext cx="979618" cy="2308193"/>
          </a:xfrm>
          <a:custGeom>
            <a:avLst/>
            <a:gdLst>
              <a:gd name="T0" fmla="*/ 0 w 2160"/>
              <a:gd name="T1" fmla="*/ 2400 h 2400"/>
              <a:gd name="T2" fmla="*/ 624 w 2160"/>
              <a:gd name="T3" fmla="*/ 1920 h 2400"/>
              <a:gd name="T4" fmla="*/ 864 w 2160"/>
              <a:gd name="T5" fmla="*/ 1728 h 2400"/>
              <a:gd name="T6" fmla="*/ 1344 w 2160"/>
              <a:gd name="T7" fmla="*/ 1008 h 2400"/>
              <a:gd name="T8" fmla="*/ 1872 w 2160"/>
              <a:gd name="T9" fmla="*/ 432 h 2400"/>
              <a:gd name="T10" fmla="*/ 2160 w 2160"/>
              <a:gd name="T11" fmla="*/ 0 h 2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60"/>
              <a:gd name="T19" fmla="*/ 0 h 2400"/>
              <a:gd name="T20" fmla="*/ 2160 w 2160"/>
              <a:gd name="T21" fmla="*/ 2400 h 2400"/>
              <a:gd name="connsiteX0" fmla="*/ 0 w 10000"/>
              <a:gd name="connsiteY0" fmla="*/ 10000 h 10000"/>
              <a:gd name="connsiteX1" fmla="*/ 2889 w 10000"/>
              <a:gd name="connsiteY1" fmla="*/ 8000 h 10000"/>
              <a:gd name="connsiteX2" fmla="*/ 4190 w 10000"/>
              <a:gd name="connsiteY2" fmla="*/ 6785 h 10000"/>
              <a:gd name="connsiteX3" fmla="*/ 6222 w 10000"/>
              <a:gd name="connsiteY3" fmla="*/ 4200 h 10000"/>
              <a:gd name="connsiteX4" fmla="*/ 8667 w 10000"/>
              <a:gd name="connsiteY4" fmla="*/ 1800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889 w 10000"/>
              <a:gd name="connsiteY1" fmla="*/ 8000 h 10000"/>
              <a:gd name="connsiteX2" fmla="*/ 4190 w 10000"/>
              <a:gd name="connsiteY2" fmla="*/ 6785 h 10000"/>
              <a:gd name="connsiteX3" fmla="*/ 6168 w 10000"/>
              <a:gd name="connsiteY3" fmla="*/ 4496 h 10000"/>
              <a:gd name="connsiteX4" fmla="*/ 8667 w 10000"/>
              <a:gd name="connsiteY4" fmla="*/ 1800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889 w 10000"/>
              <a:gd name="connsiteY1" fmla="*/ 8000 h 10000"/>
              <a:gd name="connsiteX2" fmla="*/ 4190 w 10000"/>
              <a:gd name="connsiteY2" fmla="*/ 6785 h 10000"/>
              <a:gd name="connsiteX3" fmla="*/ 6168 w 10000"/>
              <a:gd name="connsiteY3" fmla="*/ 4496 h 10000"/>
              <a:gd name="connsiteX4" fmla="*/ 8043 w 10000"/>
              <a:gd name="connsiteY4" fmla="*/ 1622 h 10000"/>
              <a:gd name="connsiteX5" fmla="*/ 10000 w 10000"/>
              <a:gd name="connsiteY5" fmla="*/ 0 h 10000"/>
              <a:gd name="connsiteX0" fmla="*/ 0 w 9512"/>
              <a:gd name="connsiteY0" fmla="*/ 11511 h 11511"/>
              <a:gd name="connsiteX1" fmla="*/ 2889 w 9512"/>
              <a:gd name="connsiteY1" fmla="*/ 9511 h 11511"/>
              <a:gd name="connsiteX2" fmla="*/ 4190 w 9512"/>
              <a:gd name="connsiteY2" fmla="*/ 8296 h 11511"/>
              <a:gd name="connsiteX3" fmla="*/ 6168 w 9512"/>
              <a:gd name="connsiteY3" fmla="*/ 6007 h 11511"/>
              <a:gd name="connsiteX4" fmla="*/ 8043 w 9512"/>
              <a:gd name="connsiteY4" fmla="*/ 3133 h 11511"/>
              <a:gd name="connsiteX5" fmla="*/ 9512 w 9512"/>
              <a:gd name="connsiteY5" fmla="*/ 0 h 11511"/>
              <a:gd name="connsiteX0" fmla="*/ 0 w 10000"/>
              <a:gd name="connsiteY0" fmla="*/ 10000 h 10000"/>
              <a:gd name="connsiteX1" fmla="*/ 3037 w 10000"/>
              <a:gd name="connsiteY1" fmla="*/ 8263 h 10000"/>
              <a:gd name="connsiteX2" fmla="*/ 4405 w 10000"/>
              <a:gd name="connsiteY2" fmla="*/ 7207 h 10000"/>
              <a:gd name="connsiteX3" fmla="*/ 6484 w 10000"/>
              <a:gd name="connsiteY3" fmla="*/ 5218 h 10000"/>
              <a:gd name="connsiteX4" fmla="*/ 8456 w 10000"/>
              <a:gd name="connsiteY4" fmla="*/ 2722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3037 w 10000"/>
              <a:gd name="connsiteY1" fmla="*/ 8263 h 10000"/>
              <a:gd name="connsiteX2" fmla="*/ 4405 w 10000"/>
              <a:gd name="connsiteY2" fmla="*/ 7207 h 10000"/>
              <a:gd name="connsiteX3" fmla="*/ 6484 w 10000"/>
              <a:gd name="connsiteY3" fmla="*/ 5218 h 10000"/>
              <a:gd name="connsiteX4" fmla="*/ 8456 w 10000"/>
              <a:gd name="connsiteY4" fmla="*/ 2722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3037 w 10000"/>
              <a:gd name="connsiteY1" fmla="*/ 8263 h 10000"/>
              <a:gd name="connsiteX2" fmla="*/ 4405 w 10000"/>
              <a:gd name="connsiteY2" fmla="*/ 7207 h 10000"/>
              <a:gd name="connsiteX3" fmla="*/ 6484 w 10000"/>
              <a:gd name="connsiteY3" fmla="*/ 5218 h 10000"/>
              <a:gd name="connsiteX4" fmla="*/ 8456 w 10000"/>
              <a:gd name="connsiteY4" fmla="*/ 2722 h 10000"/>
              <a:gd name="connsiteX5" fmla="*/ 10000 w 10000"/>
              <a:gd name="connsiteY5" fmla="*/ 0 h 10000"/>
              <a:gd name="connsiteX0" fmla="*/ 0 w 9601"/>
              <a:gd name="connsiteY0" fmla="*/ 10077 h 10077"/>
              <a:gd name="connsiteX1" fmla="*/ 3037 w 9601"/>
              <a:gd name="connsiteY1" fmla="*/ 8340 h 10077"/>
              <a:gd name="connsiteX2" fmla="*/ 4405 w 9601"/>
              <a:gd name="connsiteY2" fmla="*/ 7284 h 10077"/>
              <a:gd name="connsiteX3" fmla="*/ 6484 w 9601"/>
              <a:gd name="connsiteY3" fmla="*/ 5295 h 10077"/>
              <a:gd name="connsiteX4" fmla="*/ 8456 w 9601"/>
              <a:gd name="connsiteY4" fmla="*/ 2799 h 10077"/>
              <a:gd name="connsiteX5" fmla="*/ 9601 w 9601"/>
              <a:gd name="connsiteY5" fmla="*/ 0 h 10077"/>
              <a:gd name="connsiteX0" fmla="*/ 0 w 6837"/>
              <a:gd name="connsiteY0" fmla="*/ 8276 h 8276"/>
              <a:gd name="connsiteX1" fmla="*/ 1425 w 6837"/>
              <a:gd name="connsiteY1" fmla="*/ 7228 h 8276"/>
              <a:gd name="connsiteX2" fmla="*/ 3590 w 6837"/>
              <a:gd name="connsiteY2" fmla="*/ 5255 h 8276"/>
              <a:gd name="connsiteX3" fmla="*/ 5644 w 6837"/>
              <a:gd name="connsiteY3" fmla="*/ 2778 h 8276"/>
              <a:gd name="connsiteX4" fmla="*/ 6837 w 6837"/>
              <a:gd name="connsiteY4" fmla="*/ 0 h 8276"/>
              <a:gd name="connsiteX0" fmla="*/ 0 w 7916"/>
              <a:gd name="connsiteY0" fmla="*/ 8734 h 8734"/>
              <a:gd name="connsiteX1" fmla="*/ 3167 w 7916"/>
              <a:gd name="connsiteY1" fmla="*/ 6350 h 8734"/>
              <a:gd name="connsiteX2" fmla="*/ 6171 w 7916"/>
              <a:gd name="connsiteY2" fmla="*/ 3357 h 8734"/>
              <a:gd name="connsiteX3" fmla="*/ 7916 w 7916"/>
              <a:gd name="connsiteY3" fmla="*/ 0 h 8734"/>
              <a:gd name="connsiteX0" fmla="*/ 0 w 5999"/>
              <a:gd name="connsiteY0" fmla="*/ 7270 h 7270"/>
              <a:gd name="connsiteX1" fmla="*/ 3795 w 5999"/>
              <a:gd name="connsiteY1" fmla="*/ 3844 h 7270"/>
              <a:gd name="connsiteX2" fmla="*/ 5999 w 5999"/>
              <a:gd name="connsiteY2" fmla="*/ 0 h 7270"/>
              <a:gd name="connsiteX0" fmla="*/ 0 w 9598"/>
              <a:gd name="connsiteY0" fmla="*/ 9664 h 9664"/>
              <a:gd name="connsiteX1" fmla="*/ 5924 w 9598"/>
              <a:gd name="connsiteY1" fmla="*/ 5287 h 9664"/>
              <a:gd name="connsiteX2" fmla="*/ 9598 w 9598"/>
              <a:gd name="connsiteY2" fmla="*/ 0 h 9664"/>
              <a:gd name="connsiteX0" fmla="*/ 0 w 10000"/>
              <a:gd name="connsiteY0" fmla="*/ 10000 h 10000"/>
              <a:gd name="connsiteX1" fmla="*/ 5215 w 10000"/>
              <a:gd name="connsiteY1" fmla="*/ 5187 h 10000"/>
              <a:gd name="connsiteX2" fmla="*/ 10000 w 10000"/>
              <a:gd name="connsiteY2" fmla="*/ 0 h 10000"/>
              <a:gd name="connsiteX0" fmla="*/ 0 w 8804"/>
              <a:gd name="connsiteY0" fmla="*/ 10221 h 10221"/>
              <a:gd name="connsiteX1" fmla="*/ 5215 w 8804"/>
              <a:gd name="connsiteY1" fmla="*/ 5408 h 10221"/>
              <a:gd name="connsiteX2" fmla="*/ 8804 w 8804"/>
              <a:gd name="connsiteY2" fmla="*/ 0 h 10221"/>
              <a:gd name="connsiteX0" fmla="*/ 0 w 10000"/>
              <a:gd name="connsiteY0" fmla="*/ 10000 h 10000"/>
              <a:gd name="connsiteX1" fmla="*/ 5923 w 10000"/>
              <a:gd name="connsiteY1" fmla="*/ 5291 h 10000"/>
              <a:gd name="connsiteX2" fmla="*/ 10000 w 10000"/>
              <a:gd name="connsiteY2" fmla="*/ 0 h 10000"/>
              <a:gd name="connsiteX0" fmla="*/ 0 w 9389"/>
              <a:gd name="connsiteY0" fmla="*/ 10062 h 10062"/>
              <a:gd name="connsiteX1" fmla="*/ 5923 w 9389"/>
              <a:gd name="connsiteY1" fmla="*/ 5353 h 10062"/>
              <a:gd name="connsiteX2" fmla="*/ 9389 w 9389"/>
              <a:gd name="connsiteY2" fmla="*/ 0 h 10062"/>
              <a:gd name="connsiteX0" fmla="*/ 0 w 10000"/>
              <a:gd name="connsiteY0" fmla="*/ 10000 h 10000"/>
              <a:gd name="connsiteX1" fmla="*/ 6163 w 10000"/>
              <a:gd name="connsiteY1" fmla="*/ 4798 h 10000"/>
              <a:gd name="connsiteX2" fmla="*/ 10000 w 10000"/>
              <a:gd name="connsiteY2" fmla="*/ 0 h 10000"/>
              <a:gd name="connsiteX0" fmla="*/ 0 w 10000"/>
              <a:gd name="connsiteY0" fmla="*/ 10000 h 10000"/>
              <a:gd name="connsiteX1" fmla="*/ 6163 w 10000"/>
              <a:gd name="connsiteY1" fmla="*/ 4798 h 10000"/>
              <a:gd name="connsiteX2" fmla="*/ 10000 w 10000"/>
              <a:gd name="connsiteY2" fmla="*/ 0 h 10000"/>
              <a:gd name="connsiteX0" fmla="*/ 0 w 10000"/>
              <a:gd name="connsiteY0" fmla="*/ 10000 h 10000"/>
              <a:gd name="connsiteX1" fmla="*/ 6163 w 10000"/>
              <a:gd name="connsiteY1" fmla="*/ 4798 h 10000"/>
              <a:gd name="connsiteX2" fmla="*/ 10000 w 10000"/>
              <a:gd name="connsiteY2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2011" y="8303"/>
                  <a:pt x="4496" y="6420"/>
                  <a:pt x="6163" y="4798"/>
                </a:cubicBezTo>
                <a:cubicBezTo>
                  <a:pt x="7527" y="3272"/>
                  <a:pt x="9196" y="1593"/>
                  <a:pt x="10000" y="0"/>
                </a:cubicBezTo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00" tIns="45700" rIns="91400" bIns="45700"/>
          <a:lstStyle/>
          <a:p>
            <a:pPr marL="0" marR="0" lvl="0" indent="0" algn="l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MS PGothic" pitchFamily="34" charset="-128"/>
              <a:cs typeface="+mn-cs"/>
            </a:endParaRPr>
          </a:p>
        </p:txBody>
      </p:sp>
      <p:sp>
        <p:nvSpPr>
          <p:cNvPr id="4" name="Text Box 26">
            <a:extLst>
              <a:ext uri="{FF2B5EF4-FFF2-40B4-BE49-F238E27FC236}">
                <a16:creationId xmlns:a16="http://schemas.microsoft.com/office/drawing/2014/main" id="{799BA469-F4E5-FBAC-8EBA-48715913F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0305" y="2830217"/>
            <a:ext cx="1345602" cy="707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0" tIns="45700" rIns="91400" bIns="457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MC with ceiling</a:t>
            </a:r>
          </a:p>
        </p:txBody>
      </p:sp>
      <p:sp>
        <p:nvSpPr>
          <p:cNvPr id="6" name="Freeform 11">
            <a:extLst>
              <a:ext uri="{FF2B5EF4-FFF2-40B4-BE49-F238E27FC236}">
                <a16:creationId xmlns:a16="http://schemas.microsoft.com/office/drawing/2014/main" id="{8E173228-D129-A581-C151-9D849F8B70CC}"/>
              </a:ext>
            </a:extLst>
          </p:cNvPr>
          <p:cNvSpPr>
            <a:spLocks/>
          </p:cNvSpPr>
          <p:nvPr/>
        </p:nvSpPr>
        <p:spPr bwMode="auto">
          <a:xfrm>
            <a:off x="1834483" y="3544199"/>
            <a:ext cx="2924566" cy="1384687"/>
          </a:xfrm>
          <a:custGeom>
            <a:avLst/>
            <a:gdLst>
              <a:gd name="T0" fmla="*/ 0 w 2160"/>
              <a:gd name="T1" fmla="*/ 2400 h 2400"/>
              <a:gd name="T2" fmla="*/ 624 w 2160"/>
              <a:gd name="T3" fmla="*/ 1920 h 2400"/>
              <a:gd name="T4" fmla="*/ 864 w 2160"/>
              <a:gd name="T5" fmla="*/ 1728 h 2400"/>
              <a:gd name="T6" fmla="*/ 1344 w 2160"/>
              <a:gd name="T7" fmla="*/ 1008 h 2400"/>
              <a:gd name="T8" fmla="*/ 1872 w 2160"/>
              <a:gd name="T9" fmla="*/ 432 h 2400"/>
              <a:gd name="T10" fmla="*/ 2160 w 2160"/>
              <a:gd name="T11" fmla="*/ 0 h 2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60"/>
              <a:gd name="T19" fmla="*/ 0 h 2400"/>
              <a:gd name="T20" fmla="*/ 2160 w 2160"/>
              <a:gd name="T21" fmla="*/ 2400 h 2400"/>
              <a:gd name="connsiteX0" fmla="*/ 0 w 10000"/>
              <a:gd name="connsiteY0" fmla="*/ 10000 h 10000"/>
              <a:gd name="connsiteX1" fmla="*/ 2889 w 10000"/>
              <a:gd name="connsiteY1" fmla="*/ 8000 h 10000"/>
              <a:gd name="connsiteX2" fmla="*/ 4190 w 10000"/>
              <a:gd name="connsiteY2" fmla="*/ 6785 h 10000"/>
              <a:gd name="connsiteX3" fmla="*/ 6222 w 10000"/>
              <a:gd name="connsiteY3" fmla="*/ 4200 h 10000"/>
              <a:gd name="connsiteX4" fmla="*/ 8667 w 10000"/>
              <a:gd name="connsiteY4" fmla="*/ 1800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889 w 10000"/>
              <a:gd name="connsiteY1" fmla="*/ 8000 h 10000"/>
              <a:gd name="connsiteX2" fmla="*/ 4190 w 10000"/>
              <a:gd name="connsiteY2" fmla="*/ 6785 h 10000"/>
              <a:gd name="connsiteX3" fmla="*/ 6168 w 10000"/>
              <a:gd name="connsiteY3" fmla="*/ 4496 h 10000"/>
              <a:gd name="connsiteX4" fmla="*/ 8667 w 10000"/>
              <a:gd name="connsiteY4" fmla="*/ 1800 h 10000"/>
              <a:gd name="connsiteX5" fmla="*/ 10000 w 10000"/>
              <a:gd name="connsiteY5" fmla="*/ 0 h 10000"/>
              <a:gd name="connsiteX0" fmla="*/ 0 w 10732"/>
              <a:gd name="connsiteY0" fmla="*/ 10593 h 10593"/>
              <a:gd name="connsiteX1" fmla="*/ 2889 w 10732"/>
              <a:gd name="connsiteY1" fmla="*/ 8593 h 10593"/>
              <a:gd name="connsiteX2" fmla="*/ 4190 w 10732"/>
              <a:gd name="connsiteY2" fmla="*/ 7378 h 10593"/>
              <a:gd name="connsiteX3" fmla="*/ 6168 w 10732"/>
              <a:gd name="connsiteY3" fmla="*/ 5089 h 10593"/>
              <a:gd name="connsiteX4" fmla="*/ 8667 w 10732"/>
              <a:gd name="connsiteY4" fmla="*/ 2393 h 10593"/>
              <a:gd name="connsiteX5" fmla="*/ 10732 w 10732"/>
              <a:gd name="connsiteY5" fmla="*/ 0 h 10593"/>
              <a:gd name="connsiteX0" fmla="*/ 0 w 11464"/>
              <a:gd name="connsiteY0" fmla="*/ 9971 h 9971"/>
              <a:gd name="connsiteX1" fmla="*/ 3621 w 11464"/>
              <a:gd name="connsiteY1" fmla="*/ 8593 h 9971"/>
              <a:gd name="connsiteX2" fmla="*/ 4922 w 11464"/>
              <a:gd name="connsiteY2" fmla="*/ 7378 h 9971"/>
              <a:gd name="connsiteX3" fmla="*/ 6900 w 11464"/>
              <a:gd name="connsiteY3" fmla="*/ 5089 h 9971"/>
              <a:gd name="connsiteX4" fmla="*/ 9399 w 11464"/>
              <a:gd name="connsiteY4" fmla="*/ 2393 h 9971"/>
              <a:gd name="connsiteX5" fmla="*/ 11464 w 11464"/>
              <a:gd name="connsiteY5" fmla="*/ 0 h 9971"/>
              <a:gd name="connsiteX0" fmla="*/ 0 w 10000"/>
              <a:gd name="connsiteY0" fmla="*/ 10000 h 10000"/>
              <a:gd name="connsiteX1" fmla="*/ 3159 w 10000"/>
              <a:gd name="connsiteY1" fmla="*/ 8618 h 10000"/>
              <a:gd name="connsiteX2" fmla="*/ 4293 w 10000"/>
              <a:gd name="connsiteY2" fmla="*/ 7399 h 10000"/>
              <a:gd name="connsiteX3" fmla="*/ 6019 w 10000"/>
              <a:gd name="connsiteY3" fmla="*/ 5104 h 10000"/>
              <a:gd name="connsiteX4" fmla="*/ 8199 w 10000"/>
              <a:gd name="connsiteY4" fmla="*/ 2400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804 w 10000"/>
              <a:gd name="connsiteY1" fmla="*/ 8529 h 10000"/>
              <a:gd name="connsiteX2" fmla="*/ 4293 w 10000"/>
              <a:gd name="connsiteY2" fmla="*/ 7399 h 10000"/>
              <a:gd name="connsiteX3" fmla="*/ 6019 w 10000"/>
              <a:gd name="connsiteY3" fmla="*/ 5104 h 10000"/>
              <a:gd name="connsiteX4" fmla="*/ 8199 w 10000"/>
              <a:gd name="connsiteY4" fmla="*/ 2400 h 10000"/>
              <a:gd name="connsiteX5" fmla="*/ 10000 w 10000"/>
              <a:gd name="connsiteY5" fmla="*/ 0 h 10000"/>
              <a:gd name="connsiteX0" fmla="*/ 0 w 10236"/>
              <a:gd name="connsiteY0" fmla="*/ 9346 h 9346"/>
              <a:gd name="connsiteX1" fmla="*/ 3040 w 10236"/>
              <a:gd name="connsiteY1" fmla="*/ 8529 h 9346"/>
              <a:gd name="connsiteX2" fmla="*/ 4529 w 10236"/>
              <a:gd name="connsiteY2" fmla="*/ 7399 h 9346"/>
              <a:gd name="connsiteX3" fmla="*/ 6255 w 10236"/>
              <a:gd name="connsiteY3" fmla="*/ 5104 h 9346"/>
              <a:gd name="connsiteX4" fmla="*/ 8435 w 10236"/>
              <a:gd name="connsiteY4" fmla="*/ 2400 h 9346"/>
              <a:gd name="connsiteX5" fmla="*/ 10236 w 10236"/>
              <a:gd name="connsiteY5" fmla="*/ 0 h 9346"/>
              <a:gd name="connsiteX0" fmla="*/ 0 w 10000"/>
              <a:gd name="connsiteY0" fmla="*/ 10000 h 10000"/>
              <a:gd name="connsiteX1" fmla="*/ 2970 w 10000"/>
              <a:gd name="connsiteY1" fmla="*/ 9126 h 10000"/>
              <a:gd name="connsiteX2" fmla="*/ 4356 w 10000"/>
              <a:gd name="connsiteY2" fmla="*/ 7631 h 10000"/>
              <a:gd name="connsiteX3" fmla="*/ 6111 w 10000"/>
              <a:gd name="connsiteY3" fmla="*/ 5461 h 10000"/>
              <a:gd name="connsiteX4" fmla="*/ 8241 w 10000"/>
              <a:gd name="connsiteY4" fmla="*/ 2568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716 w 10000"/>
              <a:gd name="connsiteY1" fmla="*/ 8713 h 10000"/>
              <a:gd name="connsiteX2" fmla="*/ 4356 w 10000"/>
              <a:gd name="connsiteY2" fmla="*/ 7631 h 10000"/>
              <a:gd name="connsiteX3" fmla="*/ 6111 w 10000"/>
              <a:gd name="connsiteY3" fmla="*/ 5461 h 10000"/>
              <a:gd name="connsiteX4" fmla="*/ 8241 w 10000"/>
              <a:gd name="connsiteY4" fmla="*/ 2568 h 10000"/>
              <a:gd name="connsiteX5" fmla="*/ 10000 w 10000"/>
              <a:gd name="connsiteY5" fmla="*/ 0 h 10000"/>
              <a:gd name="connsiteX0" fmla="*/ 0 w 9700"/>
              <a:gd name="connsiteY0" fmla="*/ 9142 h 9142"/>
              <a:gd name="connsiteX1" fmla="*/ 2416 w 9700"/>
              <a:gd name="connsiteY1" fmla="*/ 8713 h 9142"/>
              <a:gd name="connsiteX2" fmla="*/ 4056 w 9700"/>
              <a:gd name="connsiteY2" fmla="*/ 7631 h 9142"/>
              <a:gd name="connsiteX3" fmla="*/ 5811 w 9700"/>
              <a:gd name="connsiteY3" fmla="*/ 5461 h 9142"/>
              <a:gd name="connsiteX4" fmla="*/ 7941 w 9700"/>
              <a:gd name="connsiteY4" fmla="*/ 2568 h 9142"/>
              <a:gd name="connsiteX5" fmla="*/ 9700 w 9700"/>
              <a:gd name="connsiteY5" fmla="*/ 0 h 9142"/>
              <a:gd name="connsiteX0" fmla="*/ 0 w 10000"/>
              <a:gd name="connsiteY0" fmla="*/ 10000 h 10000"/>
              <a:gd name="connsiteX1" fmla="*/ 2491 w 10000"/>
              <a:gd name="connsiteY1" fmla="*/ 9531 h 10000"/>
              <a:gd name="connsiteX2" fmla="*/ 4181 w 10000"/>
              <a:gd name="connsiteY2" fmla="*/ 8347 h 10000"/>
              <a:gd name="connsiteX3" fmla="*/ 5991 w 10000"/>
              <a:gd name="connsiteY3" fmla="*/ 5974 h 10000"/>
              <a:gd name="connsiteX4" fmla="*/ 8187 w 10000"/>
              <a:gd name="connsiteY4" fmla="*/ 2809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491 w 10000"/>
              <a:gd name="connsiteY1" fmla="*/ 9531 h 10000"/>
              <a:gd name="connsiteX2" fmla="*/ 4181 w 10000"/>
              <a:gd name="connsiteY2" fmla="*/ 8347 h 10000"/>
              <a:gd name="connsiteX3" fmla="*/ 6170 w 10000"/>
              <a:gd name="connsiteY3" fmla="*/ 5734 h 10000"/>
              <a:gd name="connsiteX4" fmla="*/ 8187 w 10000"/>
              <a:gd name="connsiteY4" fmla="*/ 2809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491 w 10000"/>
              <a:gd name="connsiteY1" fmla="*/ 9531 h 10000"/>
              <a:gd name="connsiteX2" fmla="*/ 4600 w 10000"/>
              <a:gd name="connsiteY2" fmla="*/ 9024 h 10000"/>
              <a:gd name="connsiteX3" fmla="*/ 6170 w 10000"/>
              <a:gd name="connsiteY3" fmla="*/ 5734 h 10000"/>
              <a:gd name="connsiteX4" fmla="*/ 8187 w 10000"/>
              <a:gd name="connsiteY4" fmla="*/ 2809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491 w 10000"/>
              <a:gd name="connsiteY1" fmla="*/ 9531 h 10000"/>
              <a:gd name="connsiteX2" fmla="*/ 4600 w 10000"/>
              <a:gd name="connsiteY2" fmla="*/ 9024 h 10000"/>
              <a:gd name="connsiteX3" fmla="*/ 6170 w 10000"/>
              <a:gd name="connsiteY3" fmla="*/ 5734 h 10000"/>
              <a:gd name="connsiteX4" fmla="*/ 8187 w 10000"/>
              <a:gd name="connsiteY4" fmla="*/ 2809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431 w 10000"/>
              <a:gd name="connsiteY1" fmla="*/ 9837 h 10000"/>
              <a:gd name="connsiteX2" fmla="*/ 4600 w 10000"/>
              <a:gd name="connsiteY2" fmla="*/ 9024 h 10000"/>
              <a:gd name="connsiteX3" fmla="*/ 6170 w 10000"/>
              <a:gd name="connsiteY3" fmla="*/ 5734 h 10000"/>
              <a:gd name="connsiteX4" fmla="*/ 8187 w 10000"/>
              <a:gd name="connsiteY4" fmla="*/ 2809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431 w 10000"/>
              <a:gd name="connsiteY1" fmla="*/ 9837 h 10000"/>
              <a:gd name="connsiteX2" fmla="*/ 4600 w 10000"/>
              <a:gd name="connsiteY2" fmla="*/ 9024 h 10000"/>
              <a:gd name="connsiteX3" fmla="*/ 6170 w 10000"/>
              <a:gd name="connsiteY3" fmla="*/ 5734 h 10000"/>
              <a:gd name="connsiteX4" fmla="*/ 8187 w 10000"/>
              <a:gd name="connsiteY4" fmla="*/ 2809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431 w 10000"/>
              <a:gd name="connsiteY1" fmla="*/ 9837 h 10000"/>
              <a:gd name="connsiteX2" fmla="*/ 4600 w 10000"/>
              <a:gd name="connsiteY2" fmla="*/ 9024 h 10000"/>
              <a:gd name="connsiteX3" fmla="*/ 6170 w 10000"/>
              <a:gd name="connsiteY3" fmla="*/ 5734 h 10000"/>
              <a:gd name="connsiteX4" fmla="*/ 8187 w 10000"/>
              <a:gd name="connsiteY4" fmla="*/ 2809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431 w 10000"/>
              <a:gd name="connsiteY1" fmla="*/ 9837 h 10000"/>
              <a:gd name="connsiteX2" fmla="*/ 4600 w 10000"/>
              <a:gd name="connsiteY2" fmla="*/ 9024 h 10000"/>
              <a:gd name="connsiteX3" fmla="*/ 6170 w 10000"/>
              <a:gd name="connsiteY3" fmla="*/ 5734 h 10000"/>
              <a:gd name="connsiteX4" fmla="*/ 8187 w 10000"/>
              <a:gd name="connsiteY4" fmla="*/ 2809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431 w 10000"/>
              <a:gd name="connsiteY1" fmla="*/ 9837 h 10000"/>
              <a:gd name="connsiteX2" fmla="*/ 4600 w 10000"/>
              <a:gd name="connsiteY2" fmla="*/ 9024 h 10000"/>
              <a:gd name="connsiteX3" fmla="*/ 6170 w 10000"/>
              <a:gd name="connsiteY3" fmla="*/ 5734 h 10000"/>
              <a:gd name="connsiteX4" fmla="*/ 8187 w 10000"/>
              <a:gd name="connsiteY4" fmla="*/ 2809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431 w 10000"/>
              <a:gd name="connsiteY1" fmla="*/ 9837 h 10000"/>
              <a:gd name="connsiteX2" fmla="*/ 4600 w 10000"/>
              <a:gd name="connsiteY2" fmla="*/ 9024 h 10000"/>
              <a:gd name="connsiteX3" fmla="*/ 6170 w 10000"/>
              <a:gd name="connsiteY3" fmla="*/ 5734 h 10000"/>
              <a:gd name="connsiteX4" fmla="*/ 10000 w 10000"/>
              <a:gd name="connsiteY4" fmla="*/ 0 h 10000"/>
              <a:gd name="connsiteX0" fmla="*/ 0 w 6170"/>
              <a:gd name="connsiteY0" fmla="*/ 4266 h 4266"/>
              <a:gd name="connsiteX1" fmla="*/ 2431 w 6170"/>
              <a:gd name="connsiteY1" fmla="*/ 4103 h 4266"/>
              <a:gd name="connsiteX2" fmla="*/ 4600 w 6170"/>
              <a:gd name="connsiteY2" fmla="*/ 3290 h 4266"/>
              <a:gd name="connsiteX3" fmla="*/ 6170 w 6170"/>
              <a:gd name="connsiteY3" fmla="*/ 0 h 4266"/>
              <a:gd name="connsiteX0" fmla="*/ 0 w 10000"/>
              <a:gd name="connsiteY0" fmla="*/ 10000 h 10000"/>
              <a:gd name="connsiteX1" fmla="*/ 3940 w 10000"/>
              <a:gd name="connsiteY1" fmla="*/ 9618 h 10000"/>
              <a:gd name="connsiteX2" fmla="*/ 7455 w 10000"/>
              <a:gd name="connsiteY2" fmla="*/ 7712 h 10000"/>
              <a:gd name="connsiteX3" fmla="*/ 10000 w 10000"/>
              <a:gd name="connsiteY3" fmla="*/ 0 h 10000"/>
              <a:gd name="connsiteX0" fmla="*/ 0 w 10000"/>
              <a:gd name="connsiteY0" fmla="*/ 10000 h 10027"/>
              <a:gd name="connsiteX1" fmla="*/ 3940 w 10000"/>
              <a:gd name="connsiteY1" fmla="*/ 9618 h 10027"/>
              <a:gd name="connsiteX2" fmla="*/ 6373 w 10000"/>
              <a:gd name="connsiteY2" fmla="*/ 4918 h 10027"/>
              <a:gd name="connsiteX3" fmla="*/ 10000 w 10000"/>
              <a:gd name="connsiteY3" fmla="*/ 0 h 10027"/>
              <a:gd name="connsiteX0" fmla="*/ 0 w 10000"/>
              <a:gd name="connsiteY0" fmla="*/ 10000 h 10027"/>
              <a:gd name="connsiteX1" fmla="*/ 3940 w 10000"/>
              <a:gd name="connsiteY1" fmla="*/ 9618 h 10027"/>
              <a:gd name="connsiteX2" fmla="*/ 6373 w 10000"/>
              <a:gd name="connsiteY2" fmla="*/ 4918 h 10027"/>
              <a:gd name="connsiteX3" fmla="*/ 10000 w 10000"/>
              <a:gd name="connsiteY3" fmla="*/ 0 h 10027"/>
              <a:gd name="connsiteX0" fmla="*/ 0 w 10000"/>
              <a:gd name="connsiteY0" fmla="*/ 10000 h 10000"/>
              <a:gd name="connsiteX1" fmla="*/ 3820 w 10000"/>
              <a:gd name="connsiteY1" fmla="*/ 8009 h 10000"/>
              <a:gd name="connsiteX2" fmla="*/ 6373 w 10000"/>
              <a:gd name="connsiteY2" fmla="*/ 4918 h 10000"/>
              <a:gd name="connsiteX3" fmla="*/ 10000 w 10000"/>
              <a:gd name="connsiteY3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1853" y="9684"/>
                  <a:pt x="2758" y="8856"/>
                  <a:pt x="3820" y="8009"/>
                </a:cubicBezTo>
                <a:cubicBezTo>
                  <a:pt x="4882" y="7162"/>
                  <a:pt x="5364" y="6522"/>
                  <a:pt x="6373" y="4918"/>
                </a:cubicBezTo>
                <a:cubicBezTo>
                  <a:pt x="7383" y="3315"/>
                  <a:pt x="8136" y="1716"/>
                  <a:pt x="10000" y="0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00" tIns="45700" rIns="91400" bIns="45700"/>
          <a:lstStyle/>
          <a:p>
            <a:pPr marL="0" marR="0" lvl="0" indent="0" algn="l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MS PGothic" pitchFamily="34" charset="-128"/>
              <a:cs typeface="+mn-cs"/>
            </a:endParaRPr>
          </a:p>
        </p:txBody>
      </p:sp>
      <p:sp>
        <p:nvSpPr>
          <p:cNvPr id="7" name="Text Box 26">
            <a:extLst>
              <a:ext uri="{FF2B5EF4-FFF2-40B4-BE49-F238E27FC236}">
                <a16:creationId xmlns:a16="http://schemas.microsoft.com/office/drawing/2014/main" id="{A01D731C-3206-331B-E36F-5A6D727D46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3939" y="3566793"/>
            <a:ext cx="1345602" cy="707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0" tIns="45700" rIns="91400" bIns="457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MC with floor</a:t>
            </a:r>
          </a:p>
        </p:txBody>
      </p:sp>
      <p:sp>
        <p:nvSpPr>
          <p:cNvPr id="8" name="Text Box 26">
            <a:extLst>
              <a:ext uri="{FF2B5EF4-FFF2-40B4-BE49-F238E27FC236}">
                <a16:creationId xmlns:a16="http://schemas.microsoft.com/office/drawing/2014/main" id="{068ED49B-4D2E-D9CA-9154-83CB8D9935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2117" y="5217465"/>
            <a:ext cx="1974849" cy="707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0" tIns="45700" rIns="91400" bIns="457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Unregulated marginal cost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099ED2-9AA0-5555-7C57-57AEAD366F3E}"/>
              </a:ext>
            </a:extLst>
          </p:cNvPr>
          <p:cNvSpPr txBox="1"/>
          <p:nvPr/>
        </p:nvSpPr>
        <p:spPr>
          <a:xfrm>
            <a:off x="34516" y="6414936"/>
            <a:ext cx="906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K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 (owned by producer) is less elastically supplied than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 (owned by consumer).  As drawn, both floor and ceiling refer to the same value of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rK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/Y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.  At the point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, neither binds.  Above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 is great enough that a ceiling would bind but a floor would not.  Below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, vice versa.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39CF39-E454-698F-21FA-CF4315841415}"/>
              </a:ext>
            </a:extLst>
          </p:cNvPr>
          <p:cNvSpPr/>
          <p:nvPr/>
        </p:nvSpPr>
        <p:spPr>
          <a:xfrm>
            <a:off x="4729785" y="3481068"/>
            <a:ext cx="80962" cy="857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9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" name="Text Box 26">
            <a:extLst>
              <a:ext uri="{FF2B5EF4-FFF2-40B4-BE49-F238E27FC236}">
                <a16:creationId xmlns:a16="http://schemas.microsoft.com/office/drawing/2014/main" id="{6CC70EDE-B7E9-B999-7434-219D493968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5615" y="3136744"/>
            <a:ext cx="1345602" cy="400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0" tIns="45700" rIns="91400" bIns="457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Box 26">
                <a:extLst>
                  <a:ext uri="{FF2B5EF4-FFF2-40B4-BE49-F238E27FC236}">
                    <a16:creationId xmlns:a16="http://schemas.microsoft.com/office/drawing/2014/main" id="{D0C1E24F-D7F3-D534-5ED7-386353A62A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62285" y="2285178"/>
                <a:ext cx="1565465" cy="323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45700" tIns="22850" rIns="45700" bIns="22850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marR="0" lvl="0" indent="0" algn="ctr" defTabSz="45699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MS PGothic" pitchFamily="34" charset="-128"/>
                          <a:cs typeface="+mn-cs"/>
                        </a:rPr>
                        <m:t>𝑌</m:t>
                      </m:r>
                      <m:r>
                        <a:rPr kumimoji="0" lang="en-US" alt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MS PGothic" pitchFamily="34" charset="-128"/>
                          <a:cs typeface="+mn-cs"/>
                        </a:rPr>
                        <m:t>=</m:t>
                      </m:r>
                      <m:r>
                        <a:rPr kumimoji="0" lang="en-US" alt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MS PGothic" pitchFamily="34" charset="-128"/>
                          <a:cs typeface="+mn-cs"/>
                        </a:rPr>
                        <m:t>𝑆</m:t>
                      </m:r>
                      <m:r>
                        <a:rPr kumimoji="0" lang="en-US" alt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MS PGothic" pitchFamily="34" charset="-128"/>
                          <a:cs typeface="+mn-cs"/>
                        </a:rPr>
                        <m:t>(</m:t>
                      </m:r>
                      <m:r>
                        <a:rPr kumimoji="0" lang="en-US" alt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MS PGothic" pitchFamily="34" charset="-128"/>
                          <a:cs typeface="+mn-cs"/>
                        </a:rPr>
                        <m:t>𝑃</m:t>
                      </m:r>
                      <m:r>
                        <a:rPr kumimoji="0" lang="en-US" alt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MS PGothic" pitchFamily="34" charset="-128"/>
                          <a:cs typeface="+mn-cs"/>
                        </a:rPr>
                        <m:t>;</m:t>
                      </m:r>
                      <m:r>
                        <a:rPr kumimoji="0" lang="en-US" alt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MS PGothic" pitchFamily="34" charset="-128"/>
                          <a:cs typeface="+mn-cs"/>
                        </a:rPr>
                        <m:t>𝜌</m:t>
                      </m:r>
                      <m:r>
                        <a:rPr kumimoji="0" lang="en-US" alt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MS PGothic" pitchFamily="34" charset="-128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2" name="Text Box 26">
                <a:extLst>
                  <a:ext uri="{FF2B5EF4-FFF2-40B4-BE49-F238E27FC236}">
                    <a16:creationId xmlns:a16="http://schemas.microsoft.com/office/drawing/2014/main" id="{D0C1E24F-D7F3-D534-5ED7-386353A62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62285" y="2285178"/>
                <a:ext cx="1565465" cy="323145"/>
              </a:xfrm>
              <a:prstGeom prst="rect">
                <a:avLst/>
              </a:prstGeom>
              <a:blipFill>
                <a:blip r:embed="rId4"/>
                <a:stretch>
                  <a:fillRect b="-2307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BC6AC260-30F2-F040-9DB9-DA52A153990B}"/>
              </a:ext>
            </a:extLst>
          </p:cNvPr>
          <p:cNvSpPr/>
          <p:nvPr/>
        </p:nvSpPr>
        <p:spPr>
          <a:xfrm>
            <a:off x="6144250" y="328421"/>
            <a:ext cx="2771149" cy="4518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14">
            <a:extLst>
              <a:ext uri="{FF2B5EF4-FFF2-40B4-BE49-F238E27FC236}">
                <a16:creationId xmlns:a16="http://schemas.microsoft.com/office/drawing/2014/main" id="{F49DA47C-F9E0-EA87-CB37-079FBDDA3C7C}"/>
              </a:ext>
            </a:extLst>
          </p:cNvPr>
          <p:cNvSpPr>
            <a:spLocks/>
          </p:cNvSpPr>
          <p:nvPr/>
        </p:nvSpPr>
        <p:spPr bwMode="auto">
          <a:xfrm>
            <a:off x="4790525" y="1513848"/>
            <a:ext cx="2111270" cy="3480595"/>
          </a:xfrm>
          <a:custGeom>
            <a:avLst/>
            <a:gdLst>
              <a:gd name="T0" fmla="*/ 0 w 2112"/>
              <a:gd name="T1" fmla="*/ 0 h 2112"/>
              <a:gd name="T2" fmla="*/ 144 w 2112"/>
              <a:gd name="T3" fmla="*/ 192 h 2112"/>
              <a:gd name="T4" fmla="*/ 624 w 2112"/>
              <a:gd name="T5" fmla="*/ 864 h 2112"/>
              <a:gd name="T6" fmla="*/ 1344 w 2112"/>
              <a:gd name="T7" fmla="*/ 1488 h 2112"/>
              <a:gd name="T8" fmla="*/ 2112 w 2112"/>
              <a:gd name="T9" fmla="*/ 2112 h 2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12"/>
              <a:gd name="T16" fmla="*/ 0 h 2112"/>
              <a:gd name="T17" fmla="*/ 2112 w 2112"/>
              <a:gd name="T18" fmla="*/ 2112 h 2112"/>
              <a:gd name="connsiteX0" fmla="*/ 0 w 11020"/>
              <a:gd name="connsiteY0" fmla="*/ 0 h 10816"/>
              <a:gd name="connsiteX1" fmla="*/ 682 w 11020"/>
              <a:gd name="connsiteY1" fmla="*/ 909 h 10816"/>
              <a:gd name="connsiteX2" fmla="*/ 2955 w 11020"/>
              <a:gd name="connsiteY2" fmla="*/ 4091 h 10816"/>
              <a:gd name="connsiteX3" fmla="*/ 6364 w 11020"/>
              <a:gd name="connsiteY3" fmla="*/ 7045 h 10816"/>
              <a:gd name="connsiteX4" fmla="*/ 11020 w 11020"/>
              <a:gd name="connsiteY4" fmla="*/ 10816 h 10816"/>
              <a:gd name="connsiteX0" fmla="*/ 0 w 11912"/>
              <a:gd name="connsiteY0" fmla="*/ 0 h 11785"/>
              <a:gd name="connsiteX1" fmla="*/ 1574 w 11912"/>
              <a:gd name="connsiteY1" fmla="*/ 1878 h 11785"/>
              <a:gd name="connsiteX2" fmla="*/ 3847 w 11912"/>
              <a:gd name="connsiteY2" fmla="*/ 5060 h 11785"/>
              <a:gd name="connsiteX3" fmla="*/ 7256 w 11912"/>
              <a:gd name="connsiteY3" fmla="*/ 8014 h 11785"/>
              <a:gd name="connsiteX4" fmla="*/ 11912 w 11912"/>
              <a:gd name="connsiteY4" fmla="*/ 11785 h 11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12" h="11785">
                <a:moveTo>
                  <a:pt x="0" y="0"/>
                </a:moveTo>
                <a:cubicBezTo>
                  <a:pt x="95" y="114"/>
                  <a:pt x="933" y="1035"/>
                  <a:pt x="1574" y="1878"/>
                </a:cubicBezTo>
                <a:cubicBezTo>
                  <a:pt x="2215" y="2721"/>
                  <a:pt x="2900" y="4037"/>
                  <a:pt x="3847" y="5060"/>
                </a:cubicBezTo>
                <a:cubicBezTo>
                  <a:pt x="4794" y="6083"/>
                  <a:pt x="6081" y="7030"/>
                  <a:pt x="7256" y="8014"/>
                </a:cubicBezTo>
                <a:cubicBezTo>
                  <a:pt x="8430" y="8999"/>
                  <a:pt x="10681" y="10800"/>
                  <a:pt x="11912" y="11785"/>
                </a:cubicBezTo>
              </a:path>
            </a:pathLst>
          </a:custGeom>
          <a:noFill/>
          <a:ln w="254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MS PGothic" pitchFamily="34" charset="-128"/>
              <a:cs typeface="+mn-cs"/>
            </a:endParaRPr>
          </a:p>
        </p:txBody>
      </p:sp>
      <p:sp>
        <p:nvSpPr>
          <p:cNvPr id="10" name="Text Box 26">
            <a:extLst>
              <a:ext uri="{FF2B5EF4-FFF2-40B4-BE49-F238E27FC236}">
                <a16:creationId xmlns:a16="http://schemas.microsoft.com/office/drawing/2014/main" id="{617CFF40-63AB-AF04-D68F-860AD479A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7003" y="4830329"/>
            <a:ext cx="1345602" cy="400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0" tIns="45700" rIns="91400" bIns="457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Demand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C4EF59-27E6-8988-6846-FAF9799443B9}"/>
              </a:ext>
            </a:extLst>
          </p:cNvPr>
          <p:cNvCxnSpPr>
            <a:cxnSpLocks/>
          </p:cNvCxnSpPr>
          <p:nvPr/>
        </p:nvCxnSpPr>
        <p:spPr>
          <a:xfrm>
            <a:off x="5500171" y="2887783"/>
            <a:ext cx="135682" cy="248961"/>
          </a:xfrm>
          <a:prstGeom prst="straightConnector1">
            <a:avLst/>
          </a:prstGeom>
          <a:ln w="25400">
            <a:solidFill>
              <a:srgbClr val="0000FF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9569A6A0-9F1E-22A8-9493-A0042318C03A}"/>
              </a:ext>
            </a:extLst>
          </p:cNvPr>
          <p:cNvSpPr/>
          <p:nvPr/>
        </p:nvSpPr>
        <p:spPr>
          <a:xfrm>
            <a:off x="5369203" y="2865045"/>
            <a:ext cx="80962" cy="85725"/>
          </a:xfrm>
          <a:prstGeom prst="ellipse">
            <a:avLst/>
          </a:prstGeom>
          <a:solidFill>
            <a:srgbClr val="009900"/>
          </a:solidFill>
          <a:ln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9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149EA49-A27D-F05B-CE4B-0C82DA3A550A}"/>
              </a:ext>
            </a:extLst>
          </p:cNvPr>
          <p:cNvSpPr/>
          <p:nvPr/>
        </p:nvSpPr>
        <p:spPr>
          <a:xfrm>
            <a:off x="5513215" y="3124651"/>
            <a:ext cx="80962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9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749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16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026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305800" cy="838200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Physician Price Caps</a:t>
            </a:r>
            <a:endParaRPr lang="en-US" altLang="en-US" sz="3200" dirty="0"/>
          </a:p>
        </p:txBody>
      </p:sp>
      <p:sp>
        <p:nvSpPr>
          <p:cNvPr id="4198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228600" y="914400"/>
            <a:ext cx="8915400" cy="5715000"/>
          </a:xfrm>
        </p:spPr>
        <p:txBody>
          <a:bodyPr/>
          <a:lstStyle/>
          <a:p>
            <a:pPr eaLnBrk="1" hangingPunct="1"/>
            <a:r>
              <a:rPr lang="en-US" altLang="en-US" dirty="0"/>
              <a:t>Maximum on what can be charged for office visits</a:t>
            </a:r>
          </a:p>
          <a:p>
            <a:pPr eaLnBrk="1" hangingPunct="1"/>
            <a:r>
              <a:rPr lang="en-US" altLang="en-US" i="1" dirty="0"/>
              <a:t>K</a:t>
            </a:r>
            <a:r>
              <a:rPr lang="en-US" altLang="en-US" dirty="0"/>
              <a:t> = physician inputs, especial time</a:t>
            </a:r>
          </a:p>
          <a:p>
            <a:pPr lvl="1" eaLnBrk="1" hangingPunct="1"/>
            <a:r>
              <a:rPr lang="en-US" altLang="en-US" dirty="0"/>
              <a:t>In the short run, inelastic (say, fixed) supply (Fig. 5b)</a:t>
            </a:r>
          </a:p>
          <a:p>
            <a:pPr lvl="1" eaLnBrk="1" hangingPunct="1"/>
            <a:r>
              <a:rPr lang="en-US" altLang="en-US" dirty="0"/>
              <a:t>In the long run, elastic supply (Fig. 5a)</a:t>
            </a:r>
          </a:p>
          <a:p>
            <a:pPr eaLnBrk="1" hangingPunct="1"/>
            <a:r>
              <a:rPr lang="en-US" altLang="en-US" i="1" dirty="0"/>
              <a:t>L</a:t>
            </a:r>
            <a:r>
              <a:rPr lang="en-US" altLang="en-US" dirty="0"/>
              <a:t> = patient inputs, such as travel time, waiting time</a:t>
            </a:r>
          </a:p>
          <a:p>
            <a:pPr eaLnBrk="1" hangingPunct="1"/>
            <a:r>
              <a:rPr lang="en-US" altLang="en-US" dirty="0"/>
              <a:t>Fig 5b</a:t>
            </a:r>
          </a:p>
          <a:p>
            <a:pPr lvl="1" eaLnBrk="1" hangingPunct="1"/>
            <a:r>
              <a:rPr lang="en-US" altLang="en-US" dirty="0"/>
              <a:t>more office visits in the short run</a:t>
            </a:r>
          </a:p>
          <a:p>
            <a:pPr lvl="1" eaLnBrk="1" hangingPunct="1"/>
            <a:r>
              <a:rPr lang="en-US" altLang="en-US" dirty="0"/>
              <a:t>Less </a:t>
            </a:r>
            <a:r>
              <a:rPr lang="en-US" altLang="en-US" i="1" dirty="0"/>
              <a:t>K</a:t>
            </a:r>
            <a:r>
              <a:rPr lang="en-US" altLang="en-US" dirty="0"/>
              <a:t>.  E.g., consolidate office locations (patients travel more, physicians less)</a:t>
            </a:r>
          </a:p>
          <a:p>
            <a:pPr lvl="1" eaLnBrk="1" hangingPunct="1"/>
            <a:r>
              <a:rPr lang="en-US" altLang="en-US" dirty="0"/>
              <a:t>Fewer vacancies in office schedule: physicians wait less.  Patients wait more, exert scheduling effort</a:t>
            </a:r>
          </a:p>
          <a:p>
            <a:pPr lvl="1"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9638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026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305800" cy="838200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Price Regulation: Examples</a:t>
            </a:r>
            <a:endParaRPr lang="en-US" altLang="en-US" sz="3200" dirty="0"/>
          </a:p>
        </p:txBody>
      </p:sp>
      <p:sp>
        <p:nvSpPr>
          <p:cNvPr id="4198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228600" y="914400"/>
            <a:ext cx="8915400" cy="5715000"/>
          </a:xfrm>
        </p:spPr>
        <p:txBody>
          <a:bodyPr/>
          <a:lstStyle/>
          <a:p>
            <a:pPr eaLnBrk="1" hangingPunct="1"/>
            <a:r>
              <a:rPr lang="en-US" altLang="en-US" dirty="0"/>
              <a:t>Rent control (ceiling)</a:t>
            </a:r>
          </a:p>
          <a:p>
            <a:pPr eaLnBrk="1" hangingPunct="1"/>
            <a:r>
              <a:rPr lang="en-US" altLang="en-US" dirty="0"/>
              <a:t>Minimum wage (floor)</a:t>
            </a:r>
          </a:p>
          <a:p>
            <a:pPr eaLnBrk="1" hangingPunct="1"/>
            <a:r>
              <a:rPr lang="en-US" altLang="en-US" dirty="0"/>
              <a:t>College athletes work without cash comp (ceiling)</a:t>
            </a:r>
          </a:p>
          <a:p>
            <a:pPr eaLnBrk="1" hangingPunct="1"/>
            <a:r>
              <a:rPr lang="en-US" altLang="en-US" dirty="0"/>
              <a:t>Biblical prohibitions of usury (ceiling)</a:t>
            </a:r>
          </a:p>
          <a:p>
            <a:pPr eaLnBrk="1" hangingPunct="1"/>
            <a:r>
              <a:rPr lang="en-US" altLang="en-US" dirty="0"/>
              <a:t>Organ donation (ceiling)</a:t>
            </a:r>
          </a:p>
          <a:p>
            <a:pPr eaLnBrk="1" hangingPunct="1"/>
            <a:r>
              <a:rPr lang="en-US" altLang="en-US" dirty="0"/>
              <a:t>Salary caps for bank executives (ceiling)</a:t>
            </a:r>
          </a:p>
          <a:p>
            <a:pPr eaLnBrk="1" hangingPunct="1"/>
            <a:r>
              <a:rPr lang="en-US" altLang="en-US" dirty="0"/>
              <a:t>Federal limits on payments to physicians (ceiling)</a:t>
            </a:r>
          </a:p>
          <a:p>
            <a:pPr eaLnBrk="1" hangingPunct="1"/>
            <a:r>
              <a:rPr lang="en-US" altLang="en-US" dirty="0"/>
              <a:t>Farm price supports (floor)</a:t>
            </a:r>
          </a:p>
          <a:p>
            <a:pPr eaLnBrk="1" hangingPunct="1"/>
            <a:r>
              <a:rPr lang="en-US" altLang="en-US" dirty="0"/>
              <a:t>Military pay (ceiling)</a:t>
            </a:r>
          </a:p>
          <a:p>
            <a:pPr eaLnBrk="1" hangingPunct="1"/>
            <a:r>
              <a:rPr lang="en-US" altLang="en-US" dirty="0"/>
              <a:t>Food prices (ceiling)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032"/>
            <a:ext cx="9143999" cy="6641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7FAAC0-2551-C64A-9618-EECCB965DA99}"/>
              </a:ext>
            </a:extLst>
          </p:cNvPr>
          <p:cNvSpPr txBox="1"/>
          <p:nvPr/>
        </p:nvSpPr>
        <p:spPr>
          <a:xfrm>
            <a:off x="6019800" y="1143000"/>
            <a:ext cx="28194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Inverse </a:t>
            </a:r>
            <a:r>
              <a:rPr lang="en-US" b="1" i="1" dirty="0">
                <a:solidFill>
                  <a:srgbClr val="0000FF"/>
                </a:solidFill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2363306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149"/>
            <a:ext cx="9144000" cy="6682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15BC91-C607-0449-849B-CF2C30C2C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88149"/>
            <a:ext cx="7315200" cy="673851"/>
          </a:xfrm>
          <a:solidFill>
            <a:schemeClr val="bg1"/>
          </a:solidFill>
        </p:spPr>
        <p:txBody>
          <a:bodyPr/>
          <a:lstStyle/>
          <a:p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losses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1970 introduction of uniform physicians’ fee schedule in Quebec</a:t>
            </a:r>
          </a:p>
        </p:txBody>
      </p:sp>
    </p:spTree>
    <p:extLst>
      <p:ext uri="{BB962C8B-B14F-4D97-AF65-F5344CB8AC3E}">
        <p14:creationId xmlns:p14="http://schemas.microsoft.com/office/powerpoint/2010/main" val="1995719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Group 8"/>
          <p:cNvGrpSpPr>
            <a:grpSpLocks/>
          </p:cNvGrpSpPr>
          <p:nvPr/>
        </p:nvGrpSpPr>
        <p:grpSpPr bwMode="auto">
          <a:xfrm>
            <a:off x="1828800" y="1600200"/>
            <a:ext cx="5022850" cy="4419602"/>
            <a:chOff x="1440" y="912"/>
            <a:chExt cx="2736" cy="2400"/>
          </a:xfrm>
        </p:grpSpPr>
        <p:sp>
          <p:nvSpPr>
            <p:cNvPr id="18454" name="Line 6"/>
            <p:cNvSpPr>
              <a:spLocks noChangeShapeType="1"/>
            </p:cNvSpPr>
            <p:nvPr/>
          </p:nvSpPr>
          <p:spPr bwMode="auto">
            <a:xfrm>
              <a:off x="1440" y="912"/>
              <a:ext cx="0" cy="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39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MS PGothic" pitchFamily="34" charset="-128"/>
                <a:cs typeface="+mn-cs"/>
              </a:endParaRPr>
            </a:p>
          </p:txBody>
        </p:sp>
        <p:sp>
          <p:nvSpPr>
            <p:cNvPr id="18455" name="Line 7"/>
            <p:cNvSpPr>
              <a:spLocks noChangeShapeType="1"/>
            </p:cNvSpPr>
            <p:nvPr/>
          </p:nvSpPr>
          <p:spPr bwMode="auto">
            <a:xfrm>
              <a:off x="1440" y="3312"/>
              <a:ext cx="27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39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MS PGothic" pitchFamily="34" charset="-128"/>
                <a:cs typeface="+mn-cs"/>
              </a:endParaRPr>
            </a:p>
          </p:txBody>
        </p:sp>
      </p:grpSp>
      <p:sp>
        <p:nvSpPr>
          <p:cNvPr id="18450" name="Freeform 11"/>
          <p:cNvSpPr>
            <a:spLocks/>
          </p:cNvSpPr>
          <p:nvPr/>
        </p:nvSpPr>
        <p:spPr bwMode="auto">
          <a:xfrm>
            <a:off x="2133595" y="1679061"/>
            <a:ext cx="4469087" cy="4035933"/>
          </a:xfrm>
          <a:custGeom>
            <a:avLst/>
            <a:gdLst>
              <a:gd name="T0" fmla="*/ 0 w 2160"/>
              <a:gd name="T1" fmla="*/ 2400 h 2400"/>
              <a:gd name="T2" fmla="*/ 624 w 2160"/>
              <a:gd name="T3" fmla="*/ 1920 h 2400"/>
              <a:gd name="T4" fmla="*/ 864 w 2160"/>
              <a:gd name="T5" fmla="*/ 1728 h 2400"/>
              <a:gd name="T6" fmla="*/ 1344 w 2160"/>
              <a:gd name="T7" fmla="*/ 1008 h 2400"/>
              <a:gd name="T8" fmla="*/ 1872 w 2160"/>
              <a:gd name="T9" fmla="*/ 432 h 2400"/>
              <a:gd name="T10" fmla="*/ 2160 w 2160"/>
              <a:gd name="T11" fmla="*/ 0 h 2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60"/>
              <a:gd name="T19" fmla="*/ 0 h 2400"/>
              <a:gd name="T20" fmla="*/ 2160 w 2160"/>
              <a:gd name="T21" fmla="*/ 2400 h 2400"/>
              <a:gd name="connsiteX0" fmla="*/ 0 w 10000"/>
              <a:gd name="connsiteY0" fmla="*/ 10000 h 10000"/>
              <a:gd name="connsiteX1" fmla="*/ 2889 w 10000"/>
              <a:gd name="connsiteY1" fmla="*/ 8000 h 10000"/>
              <a:gd name="connsiteX2" fmla="*/ 4190 w 10000"/>
              <a:gd name="connsiteY2" fmla="*/ 6785 h 10000"/>
              <a:gd name="connsiteX3" fmla="*/ 6222 w 10000"/>
              <a:gd name="connsiteY3" fmla="*/ 4200 h 10000"/>
              <a:gd name="connsiteX4" fmla="*/ 8667 w 10000"/>
              <a:gd name="connsiteY4" fmla="*/ 1800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889 w 10000"/>
              <a:gd name="connsiteY1" fmla="*/ 8000 h 10000"/>
              <a:gd name="connsiteX2" fmla="*/ 4190 w 10000"/>
              <a:gd name="connsiteY2" fmla="*/ 6785 h 10000"/>
              <a:gd name="connsiteX3" fmla="*/ 6168 w 10000"/>
              <a:gd name="connsiteY3" fmla="*/ 4496 h 10000"/>
              <a:gd name="connsiteX4" fmla="*/ 8667 w 10000"/>
              <a:gd name="connsiteY4" fmla="*/ 1800 h 10000"/>
              <a:gd name="connsiteX5" fmla="*/ 10000 w 10000"/>
              <a:gd name="connsiteY5" fmla="*/ 0 h 10000"/>
              <a:gd name="connsiteX0" fmla="*/ 0 w 10732"/>
              <a:gd name="connsiteY0" fmla="*/ 10593 h 10593"/>
              <a:gd name="connsiteX1" fmla="*/ 2889 w 10732"/>
              <a:gd name="connsiteY1" fmla="*/ 8593 h 10593"/>
              <a:gd name="connsiteX2" fmla="*/ 4190 w 10732"/>
              <a:gd name="connsiteY2" fmla="*/ 7378 h 10593"/>
              <a:gd name="connsiteX3" fmla="*/ 6168 w 10732"/>
              <a:gd name="connsiteY3" fmla="*/ 5089 h 10593"/>
              <a:gd name="connsiteX4" fmla="*/ 8667 w 10732"/>
              <a:gd name="connsiteY4" fmla="*/ 2393 h 10593"/>
              <a:gd name="connsiteX5" fmla="*/ 10732 w 10732"/>
              <a:gd name="connsiteY5" fmla="*/ 0 h 10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32" h="10593">
                <a:moveTo>
                  <a:pt x="0" y="10593"/>
                </a:moveTo>
                <a:cubicBezTo>
                  <a:pt x="1111" y="9826"/>
                  <a:pt x="2191" y="9129"/>
                  <a:pt x="2889" y="8593"/>
                </a:cubicBezTo>
                <a:cubicBezTo>
                  <a:pt x="3587" y="8057"/>
                  <a:pt x="3644" y="7962"/>
                  <a:pt x="4190" y="7378"/>
                </a:cubicBezTo>
                <a:cubicBezTo>
                  <a:pt x="4736" y="6794"/>
                  <a:pt x="5422" y="5920"/>
                  <a:pt x="6168" y="5089"/>
                </a:cubicBezTo>
                <a:cubicBezTo>
                  <a:pt x="6914" y="4258"/>
                  <a:pt x="8037" y="3093"/>
                  <a:pt x="8667" y="2393"/>
                </a:cubicBezTo>
                <a:cubicBezTo>
                  <a:pt x="9296" y="1693"/>
                  <a:pt x="10380" y="550"/>
                  <a:pt x="10732" y="0"/>
                </a:cubicBezTo>
              </a:path>
            </a:pathLst>
          </a:custGeom>
          <a:noFill/>
          <a:ln w="2540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00" tIns="45700" rIns="91400" bIns="45700"/>
          <a:lstStyle/>
          <a:p>
            <a:pPr marL="0" marR="0" lvl="0" indent="0" algn="l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MS PGothic" pitchFamily="34" charset="-128"/>
              <a:cs typeface="+mn-cs"/>
            </a:endParaRPr>
          </a:p>
        </p:txBody>
      </p:sp>
      <p:sp>
        <p:nvSpPr>
          <p:cNvPr id="18451" name="Text Box 26"/>
          <p:cNvSpPr txBox="1">
            <a:spLocks noChangeArrowheads="1"/>
          </p:cNvSpPr>
          <p:nvPr/>
        </p:nvSpPr>
        <p:spPr bwMode="auto">
          <a:xfrm>
            <a:off x="6162653" y="1876071"/>
            <a:ext cx="1974849" cy="707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0" tIns="45700" rIns="91400" bIns="457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Unregulated marginal cost</a:t>
            </a:r>
          </a:p>
        </p:txBody>
      </p:sp>
      <p:sp>
        <p:nvSpPr>
          <p:cNvPr id="30" name="Rectangle 27"/>
          <p:cNvSpPr txBox="1">
            <a:spLocks noChangeArrowheads="1"/>
          </p:cNvSpPr>
          <p:nvPr/>
        </p:nvSpPr>
        <p:spPr>
          <a:xfrm>
            <a:off x="0" y="11"/>
            <a:ext cx="9144000" cy="685802"/>
          </a:xfrm>
          <a:prstGeom prst="rect">
            <a:avLst/>
          </a:prstGeom>
        </p:spPr>
        <p:txBody>
          <a:bodyPr lIns="91400" tIns="45700" rIns="91400" bIns="45700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Figure </a:t>
            </a:r>
            <a:r>
              <a:rPr lang="en-US" sz="2400" b="1" kern="0" dirty="0">
                <a:solidFill>
                  <a:srgbClr val="000000"/>
                </a:solidFill>
                <a:latin typeface="Times New Roman"/>
              </a:rPr>
              <a:t>5c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.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  Industry Supply with and without Price Regulation.</a:t>
            </a:r>
          </a:p>
          <a:p>
            <a:pPr marL="0" marR="0" lvl="0" indent="0" algn="ctr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Regulation restricts the amount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rK/Y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 paid per unit quantity by consumers to producers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+mj-cs"/>
            </a:endParaRPr>
          </a:p>
        </p:txBody>
      </p:sp>
      <p:sp>
        <p:nvSpPr>
          <p:cNvPr id="32" name="Text Box 39"/>
          <p:cNvSpPr txBox="1">
            <a:spLocks noChangeArrowheads="1"/>
          </p:cNvSpPr>
          <p:nvPr/>
        </p:nvSpPr>
        <p:spPr bwMode="auto">
          <a:xfrm>
            <a:off x="6845293" y="5771955"/>
            <a:ext cx="1898650" cy="46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0" tIns="45700" rIns="91400" bIns="457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Quantity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 Box 39"/>
              <p:cNvSpPr txBox="1">
                <a:spLocks noChangeArrowheads="1"/>
              </p:cNvSpPr>
              <p:nvPr/>
            </p:nvSpPr>
            <p:spPr bwMode="auto">
              <a:xfrm>
                <a:off x="583097" y="1034153"/>
                <a:ext cx="2627710" cy="6148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00" tIns="45700" rIns="91400" bIns="45700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marR="0" lvl="0" indent="0" algn="ctr" defTabSz="91398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MS PGothic" pitchFamily="34" charset="-128"/>
                    <a:cs typeface="+mn-cs"/>
                  </a:rPr>
                  <a:t>Full price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  <m:t>𝑤𝐿</m:t>
                        </m:r>
                        <m:r>
                          <a:rPr kumimoji="0" lang="en-US" alt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  <m:t>+</m:t>
                        </m:r>
                        <m:r>
                          <a:rPr kumimoji="0" lang="en-US" alt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  <m:t>𝑟𝐾</m:t>
                        </m:r>
                      </m:num>
                      <m:den>
                        <m:r>
                          <a:rPr kumimoji="0" lang="en-US" alt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  <m:t>𝑌</m:t>
                        </m:r>
                      </m:den>
                    </m:f>
                  </m:oMath>
                </a14:m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33" name="Text 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3097" y="1034153"/>
                <a:ext cx="2627710" cy="614808"/>
              </a:xfrm>
              <a:prstGeom prst="rect">
                <a:avLst/>
              </a:prstGeom>
              <a:blipFill>
                <a:blip r:embed="rId3"/>
                <a:stretch>
                  <a:fillRect l="-483" b="-1020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 Box 39"/>
          <p:cNvSpPr txBox="1">
            <a:spLocks noChangeArrowheads="1"/>
          </p:cNvSpPr>
          <p:nvPr/>
        </p:nvSpPr>
        <p:spPr bwMode="auto">
          <a:xfrm>
            <a:off x="1512134" y="5941645"/>
            <a:ext cx="548271" cy="46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0" tIns="45700" rIns="91400" bIns="457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0</a:t>
            </a:r>
          </a:p>
        </p:txBody>
      </p:sp>
      <p:sp>
        <p:nvSpPr>
          <p:cNvPr id="3" name="Freeform 11">
            <a:extLst>
              <a:ext uri="{FF2B5EF4-FFF2-40B4-BE49-F238E27FC236}">
                <a16:creationId xmlns:a16="http://schemas.microsoft.com/office/drawing/2014/main" id="{FACB9BBD-3D8D-A599-1CEC-D2A694C1C069}"/>
              </a:ext>
            </a:extLst>
          </p:cNvPr>
          <p:cNvSpPr>
            <a:spLocks/>
          </p:cNvSpPr>
          <p:nvPr/>
        </p:nvSpPr>
        <p:spPr bwMode="auto">
          <a:xfrm>
            <a:off x="2133595" y="1292712"/>
            <a:ext cx="3803001" cy="4419461"/>
          </a:xfrm>
          <a:custGeom>
            <a:avLst/>
            <a:gdLst>
              <a:gd name="T0" fmla="*/ 0 w 2160"/>
              <a:gd name="T1" fmla="*/ 2400 h 2400"/>
              <a:gd name="T2" fmla="*/ 624 w 2160"/>
              <a:gd name="T3" fmla="*/ 1920 h 2400"/>
              <a:gd name="T4" fmla="*/ 864 w 2160"/>
              <a:gd name="T5" fmla="*/ 1728 h 2400"/>
              <a:gd name="T6" fmla="*/ 1344 w 2160"/>
              <a:gd name="T7" fmla="*/ 1008 h 2400"/>
              <a:gd name="T8" fmla="*/ 1872 w 2160"/>
              <a:gd name="T9" fmla="*/ 432 h 2400"/>
              <a:gd name="T10" fmla="*/ 2160 w 2160"/>
              <a:gd name="T11" fmla="*/ 0 h 2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60"/>
              <a:gd name="T19" fmla="*/ 0 h 2400"/>
              <a:gd name="T20" fmla="*/ 2160 w 2160"/>
              <a:gd name="T21" fmla="*/ 2400 h 2400"/>
              <a:gd name="connsiteX0" fmla="*/ 0 w 10000"/>
              <a:gd name="connsiteY0" fmla="*/ 10000 h 10000"/>
              <a:gd name="connsiteX1" fmla="*/ 2889 w 10000"/>
              <a:gd name="connsiteY1" fmla="*/ 8000 h 10000"/>
              <a:gd name="connsiteX2" fmla="*/ 4190 w 10000"/>
              <a:gd name="connsiteY2" fmla="*/ 6785 h 10000"/>
              <a:gd name="connsiteX3" fmla="*/ 6222 w 10000"/>
              <a:gd name="connsiteY3" fmla="*/ 4200 h 10000"/>
              <a:gd name="connsiteX4" fmla="*/ 8667 w 10000"/>
              <a:gd name="connsiteY4" fmla="*/ 1800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889 w 10000"/>
              <a:gd name="connsiteY1" fmla="*/ 8000 h 10000"/>
              <a:gd name="connsiteX2" fmla="*/ 4190 w 10000"/>
              <a:gd name="connsiteY2" fmla="*/ 6785 h 10000"/>
              <a:gd name="connsiteX3" fmla="*/ 6168 w 10000"/>
              <a:gd name="connsiteY3" fmla="*/ 4496 h 10000"/>
              <a:gd name="connsiteX4" fmla="*/ 8667 w 10000"/>
              <a:gd name="connsiteY4" fmla="*/ 1800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889 w 10000"/>
              <a:gd name="connsiteY1" fmla="*/ 8000 h 10000"/>
              <a:gd name="connsiteX2" fmla="*/ 4190 w 10000"/>
              <a:gd name="connsiteY2" fmla="*/ 6785 h 10000"/>
              <a:gd name="connsiteX3" fmla="*/ 6168 w 10000"/>
              <a:gd name="connsiteY3" fmla="*/ 4496 h 10000"/>
              <a:gd name="connsiteX4" fmla="*/ 8043 w 10000"/>
              <a:gd name="connsiteY4" fmla="*/ 1622 h 10000"/>
              <a:gd name="connsiteX5" fmla="*/ 10000 w 10000"/>
              <a:gd name="connsiteY5" fmla="*/ 0 h 10000"/>
              <a:gd name="connsiteX0" fmla="*/ 0 w 9512"/>
              <a:gd name="connsiteY0" fmla="*/ 11511 h 11511"/>
              <a:gd name="connsiteX1" fmla="*/ 2889 w 9512"/>
              <a:gd name="connsiteY1" fmla="*/ 9511 h 11511"/>
              <a:gd name="connsiteX2" fmla="*/ 4190 w 9512"/>
              <a:gd name="connsiteY2" fmla="*/ 8296 h 11511"/>
              <a:gd name="connsiteX3" fmla="*/ 6168 w 9512"/>
              <a:gd name="connsiteY3" fmla="*/ 6007 h 11511"/>
              <a:gd name="connsiteX4" fmla="*/ 8043 w 9512"/>
              <a:gd name="connsiteY4" fmla="*/ 3133 h 11511"/>
              <a:gd name="connsiteX5" fmla="*/ 9512 w 9512"/>
              <a:gd name="connsiteY5" fmla="*/ 0 h 11511"/>
              <a:gd name="connsiteX0" fmla="*/ 0 w 10000"/>
              <a:gd name="connsiteY0" fmla="*/ 10000 h 10000"/>
              <a:gd name="connsiteX1" fmla="*/ 3037 w 10000"/>
              <a:gd name="connsiteY1" fmla="*/ 8263 h 10000"/>
              <a:gd name="connsiteX2" fmla="*/ 4405 w 10000"/>
              <a:gd name="connsiteY2" fmla="*/ 7207 h 10000"/>
              <a:gd name="connsiteX3" fmla="*/ 6484 w 10000"/>
              <a:gd name="connsiteY3" fmla="*/ 5218 h 10000"/>
              <a:gd name="connsiteX4" fmla="*/ 8456 w 10000"/>
              <a:gd name="connsiteY4" fmla="*/ 2722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3037 w 10000"/>
              <a:gd name="connsiteY1" fmla="*/ 8263 h 10000"/>
              <a:gd name="connsiteX2" fmla="*/ 4405 w 10000"/>
              <a:gd name="connsiteY2" fmla="*/ 7207 h 10000"/>
              <a:gd name="connsiteX3" fmla="*/ 6484 w 10000"/>
              <a:gd name="connsiteY3" fmla="*/ 5218 h 10000"/>
              <a:gd name="connsiteX4" fmla="*/ 8456 w 10000"/>
              <a:gd name="connsiteY4" fmla="*/ 2722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3037 w 10000"/>
              <a:gd name="connsiteY1" fmla="*/ 8263 h 10000"/>
              <a:gd name="connsiteX2" fmla="*/ 4405 w 10000"/>
              <a:gd name="connsiteY2" fmla="*/ 7207 h 10000"/>
              <a:gd name="connsiteX3" fmla="*/ 6484 w 10000"/>
              <a:gd name="connsiteY3" fmla="*/ 5218 h 10000"/>
              <a:gd name="connsiteX4" fmla="*/ 8456 w 10000"/>
              <a:gd name="connsiteY4" fmla="*/ 2722 h 10000"/>
              <a:gd name="connsiteX5" fmla="*/ 10000 w 10000"/>
              <a:gd name="connsiteY5" fmla="*/ 0 h 10000"/>
              <a:gd name="connsiteX0" fmla="*/ 0 w 9601"/>
              <a:gd name="connsiteY0" fmla="*/ 10077 h 10077"/>
              <a:gd name="connsiteX1" fmla="*/ 3037 w 9601"/>
              <a:gd name="connsiteY1" fmla="*/ 8340 h 10077"/>
              <a:gd name="connsiteX2" fmla="*/ 4405 w 9601"/>
              <a:gd name="connsiteY2" fmla="*/ 7284 h 10077"/>
              <a:gd name="connsiteX3" fmla="*/ 6484 w 9601"/>
              <a:gd name="connsiteY3" fmla="*/ 5295 h 10077"/>
              <a:gd name="connsiteX4" fmla="*/ 8456 w 9601"/>
              <a:gd name="connsiteY4" fmla="*/ 2799 h 10077"/>
              <a:gd name="connsiteX5" fmla="*/ 9601 w 9601"/>
              <a:gd name="connsiteY5" fmla="*/ 0 h 1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601" h="10077">
                <a:moveTo>
                  <a:pt x="0" y="10077"/>
                </a:moveTo>
                <a:cubicBezTo>
                  <a:pt x="1168" y="9411"/>
                  <a:pt x="2303" y="8805"/>
                  <a:pt x="3037" y="8340"/>
                </a:cubicBezTo>
                <a:cubicBezTo>
                  <a:pt x="3771" y="7874"/>
                  <a:pt x="3831" y="7791"/>
                  <a:pt x="4405" y="7284"/>
                </a:cubicBezTo>
                <a:cubicBezTo>
                  <a:pt x="4979" y="6777"/>
                  <a:pt x="5810" y="6043"/>
                  <a:pt x="6484" y="5295"/>
                </a:cubicBezTo>
                <a:cubicBezTo>
                  <a:pt x="7159" y="4548"/>
                  <a:pt x="7936" y="3587"/>
                  <a:pt x="8456" y="2799"/>
                </a:cubicBezTo>
                <a:cubicBezTo>
                  <a:pt x="8918" y="2062"/>
                  <a:pt x="9402" y="838"/>
                  <a:pt x="9601" y="0"/>
                </a:cubicBezTo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00" tIns="45700" rIns="91400" bIns="45700"/>
          <a:lstStyle/>
          <a:p>
            <a:pPr marL="0" marR="0" lvl="0" indent="0" algn="l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MS PGothic" pitchFamily="34" charset="-128"/>
              <a:cs typeface="+mn-cs"/>
            </a:endParaRPr>
          </a:p>
        </p:txBody>
      </p:sp>
      <p:sp>
        <p:nvSpPr>
          <p:cNvPr id="4" name="Text Box 26">
            <a:extLst>
              <a:ext uri="{FF2B5EF4-FFF2-40B4-BE49-F238E27FC236}">
                <a16:creationId xmlns:a16="http://schemas.microsoft.com/office/drawing/2014/main" id="{799BA469-F4E5-FBAC-8EBA-48715913F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8416" y="1406356"/>
            <a:ext cx="1345602" cy="707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0" tIns="45700" rIns="91400" bIns="457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MC with ceiling</a:t>
            </a:r>
          </a:p>
        </p:txBody>
      </p:sp>
      <p:sp>
        <p:nvSpPr>
          <p:cNvPr id="6" name="Freeform 11">
            <a:extLst>
              <a:ext uri="{FF2B5EF4-FFF2-40B4-BE49-F238E27FC236}">
                <a16:creationId xmlns:a16="http://schemas.microsoft.com/office/drawing/2014/main" id="{8E173228-D129-A581-C151-9D849F8B70CC}"/>
              </a:ext>
            </a:extLst>
          </p:cNvPr>
          <p:cNvSpPr>
            <a:spLocks/>
          </p:cNvSpPr>
          <p:nvPr/>
        </p:nvSpPr>
        <p:spPr bwMode="auto">
          <a:xfrm>
            <a:off x="1834483" y="1683019"/>
            <a:ext cx="4739978" cy="3245867"/>
          </a:xfrm>
          <a:custGeom>
            <a:avLst/>
            <a:gdLst>
              <a:gd name="T0" fmla="*/ 0 w 2160"/>
              <a:gd name="T1" fmla="*/ 2400 h 2400"/>
              <a:gd name="T2" fmla="*/ 624 w 2160"/>
              <a:gd name="T3" fmla="*/ 1920 h 2400"/>
              <a:gd name="T4" fmla="*/ 864 w 2160"/>
              <a:gd name="T5" fmla="*/ 1728 h 2400"/>
              <a:gd name="T6" fmla="*/ 1344 w 2160"/>
              <a:gd name="T7" fmla="*/ 1008 h 2400"/>
              <a:gd name="T8" fmla="*/ 1872 w 2160"/>
              <a:gd name="T9" fmla="*/ 432 h 2400"/>
              <a:gd name="T10" fmla="*/ 2160 w 2160"/>
              <a:gd name="T11" fmla="*/ 0 h 2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60"/>
              <a:gd name="T19" fmla="*/ 0 h 2400"/>
              <a:gd name="T20" fmla="*/ 2160 w 2160"/>
              <a:gd name="T21" fmla="*/ 2400 h 2400"/>
              <a:gd name="connsiteX0" fmla="*/ 0 w 10000"/>
              <a:gd name="connsiteY0" fmla="*/ 10000 h 10000"/>
              <a:gd name="connsiteX1" fmla="*/ 2889 w 10000"/>
              <a:gd name="connsiteY1" fmla="*/ 8000 h 10000"/>
              <a:gd name="connsiteX2" fmla="*/ 4190 w 10000"/>
              <a:gd name="connsiteY2" fmla="*/ 6785 h 10000"/>
              <a:gd name="connsiteX3" fmla="*/ 6222 w 10000"/>
              <a:gd name="connsiteY3" fmla="*/ 4200 h 10000"/>
              <a:gd name="connsiteX4" fmla="*/ 8667 w 10000"/>
              <a:gd name="connsiteY4" fmla="*/ 1800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889 w 10000"/>
              <a:gd name="connsiteY1" fmla="*/ 8000 h 10000"/>
              <a:gd name="connsiteX2" fmla="*/ 4190 w 10000"/>
              <a:gd name="connsiteY2" fmla="*/ 6785 h 10000"/>
              <a:gd name="connsiteX3" fmla="*/ 6168 w 10000"/>
              <a:gd name="connsiteY3" fmla="*/ 4496 h 10000"/>
              <a:gd name="connsiteX4" fmla="*/ 8667 w 10000"/>
              <a:gd name="connsiteY4" fmla="*/ 1800 h 10000"/>
              <a:gd name="connsiteX5" fmla="*/ 10000 w 10000"/>
              <a:gd name="connsiteY5" fmla="*/ 0 h 10000"/>
              <a:gd name="connsiteX0" fmla="*/ 0 w 10732"/>
              <a:gd name="connsiteY0" fmla="*/ 10593 h 10593"/>
              <a:gd name="connsiteX1" fmla="*/ 2889 w 10732"/>
              <a:gd name="connsiteY1" fmla="*/ 8593 h 10593"/>
              <a:gd name="connsiteX2" fmla="*/ 4190 w 10732"/>
              <a:gd name="connsiteY2" fmla="*/ 7378 h 10593"/>
              <a:gd name="connsiteX3" fmla="*/ 6168 w 10732"/>
              <a:gd name="connsiteY3" fmla="*/ 5089 h 10593"/>
              <a:gd name="connsiteX4" fmla="*/ 8667 w 10732"/>
              <a:gd name="connsiteY4" fmla="*/ 2393 h 10593"/>
              <a:gd name="connsiteX5" fmla="*/ 10732 w 10732"/>
              <a:gd name="connsiteY5" fmla="*/ 0 h 10593"/>
              <a:gd name="connsiteX0" fmla="*/ 0 w 11464"/>
              <a:gd name="connsiteY0" fmla="*/ 9971 h 9971"/>
              <a:gd name="connsiteX1" fmla="*/ 3621 w 11464"/>
              <a:gd name="connsiteY1" fmla="*/ 8593 h 9971"/>
              <a:gd name="connsiteX2" fmla="*/ 4922 w 11464"/>
              <a:gd name="connsiteY2" fmla="*/ 7378 h 9971"/>
              <a:gd name="connsiteX3" fmla="*/ 6900 w 11464"/>
              <a:gd name="connsiteY3" fmla="*/ 5089 h 9971"/>
              <a:gd name="connsiteX4" fmla="*/ 9399 w 11464"/>
              <a:gd name="connsiteY4" fmla="*/ 2393 h 9971"/>
              <a:gd name="connsiteX5" fmla="*/ 11464 w 11464"/>
              <a:gd name="connsiteY5" fmla="*/ 0 h 9971"/>
              <a:gd name="connsiteX0" fmla="*/ 0 w 10000"/>
              <a:gd name="connsiteY0" fmla="*/ 10000 h 10000"/>
              <a:gd name="connsiteX1" fmla="*/ 3159 w 10000"/>
              <a:gd name="connsiteY1" fmla="*/ 8618 h 10000"/>
              <a:gd name="connsiteX2" fmla="*/ 4293 w 10000"/>
              <a:gd name="connsiteY2" fmla="*/ 7399 h 10000"/>
              <a:gd name="connsiteX3" fmla="*/ 6019 w 10000"/>
              <a:gd name="connsiteY3" fmla="*/ 5104 h 10000"/>
              <a:gd name="connsiteX4" fmla="*/ 8199 w 10000"/>
              <a:gd name="connsiteY4" fmla="*/ 2400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804 w 10000"/>
              <a:gd name="connsiteY1" fmla="*/ 8529 h 10000"/>
              <a:gd name="connsiteX2" fmla="*/ 4293 w 10000"/>
              <a:gd name="connsiteY2" fmla="*/ 7399 h 10000"/>
              <a:gd name="connsiteX3" fmla="*/ 6019 w 10000"/>
              <a:gd name="connsiteY3" fmla="*/ 5104 h 10000"/>
              <a:gd name="connsiteX4" fmla="*/ 8199 w 10000"/>
              <a:gd name="connsiteY4" fmla="*/ 2400 h 10000"/>
              <a:gd name="connsiteX5" fmla="*/ 10000 w 10000"/>
              <a:gd name="connsiteY5" fmla="*/ 0 h 10000"/>
              <a:gd name="connsiteX0" fmla="*/ 0 w 10236"/>
              <a:gd name="connsiteY0" fmla="*/ 9346 h 9346"/>
              <a:gd name="connsiteX1" fmla="*/ 3040 w 10236"/>
              <a:gd name="connsiteY1" fmla="*/ 8529 h 9346"/>
              <a:gd name="connsiteX2" fmla="*/ 4529 w 10236"/>
              <a:gd name="connsiteY2" fmla="*/ 7399 h 9346"/>
              <a:gd name="connsiteX3" fmla="*/ 6255 w 10236"/>
              <a:gd name="connsiteY3" fmla="*/ 5104 h 9346"/>
              <a:gd name="connsiteX4" fmla="*/ 8435 w 10236"/>
              <a:gd name="connsiteY4" fmla="*/ 2400 h 9346"/>
              <a:gd name="connsiteX5" fmla="*/ 10236 w 10236"/>
              <a:gd name="connsiteY5" fmla="*/ 0 h 9346"/>
              <a:gd name="connsiteX0" fmla="*/ 0 w 10000"/>
              <a:gd name="connsiteY0" fmla="*/ 10000 h 10000"/>
              <a:gd name="connsiteX1" fmla="*/ 2970 w 10000"/>
              <a:gd name="connsiteY1" fmla="*/ 9126 h 10000"/>
              <a:gd name="connsiteX2" fmla="*/ 4356 w 10000"/>
              <a:gd name="connsiteY2" fmla="*/ 7631 h 10000"/>
              <a:gd name="connsiteX3" fmla="*/ 6111 w 10000"/>
              <a:gd name="connsiteY3" fmla="*/ 5461 h 10000"/>
              <a:gd name="connsiteX4" fmla="*/ 8241 w 10000"/>
              <a:gd name="connsiteY4" fmla="*/ 2568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716 w 10000"/>
              <a:gd name="connsiteY1" fmla="*/ 8713 h 10000"/>
              <a:gd name="connsiteX2" fmla="*/ 4356 w 10000"/>
              <a:gd name="connsiteY2" fmla="*/ 7631 h 10000"/>
              <a:gd name="connsiteX3" fmla="*/ 6111 w 10000"/>
              <a:gd name="connsiteY3" fmla="*/ 5461 h 10000"/>
              <a:gd name="connsiteX4" fmla="*/ 8241 w 10000"/>
              <a:gd name="connsiteY4" fmla="*/ 2568 h 10000"/>
              <a:gd name="connsiteX5" fmla="*/ 10000 w 10000"/>
              <a:gd name="connsiteY5" fmla="*/ 0 h 10000"/>
              <a:gd name="connsiteX0" fmla="*/ 0 w 9700"/>
              <a:gd name="connsiteY0" fmla="*/ 9142 h 9142"/>
              <a:gd name="connsiteX1" fmla="*/ 2416 w 9700"/>
              <a:gd name="connsiteY1" fmla="*/ 8713 h 9142"/>
              <a:gd name="connsiteX2" fmla="*/ 4056 w 9700"/>
              <a:gd name="connsiteY2" fmla="*/ 7631 h 9142"/>
              <a:gd name="connsiteX3" fmla="*/ 5811 w 9700"/>
              <a:gd name="connsiteY3" fmla="*/ 5461 h 9142"/>
              <a:gd name="connsiteX4" fmla="*/ 7941 w 9700"/>
              <a:gd name="connsiteY4" fmla="*/ 2568 h 9142"/>
              <a:gd name="connsiteX5" fmla="*/ 9700 w 9700"/>
              <a:gd name="connsiteY5" fmla="*/ 0 h 9142"/>
              <a:gd name="connsiteX0" fmla="*/ 0 w 10000"/>
              <a:gd name="connsiteY0" fmla="*/ 10000 h 10000"/>
              <a:gd name="connsiteX1" fmla="*/ 2491 w 10000"/>
              <a:gd name="connsiteY1" fmla="*/ 9531 h 10000"/>
              <a:gd name="connsiteX2" fmla="*/ 4181 w 10000"/>
              <a:gd name="connsiteY2" fmla="*/ 8347 h 10000"/>
              <a:gd name="connsiteX3" fmla="*/ 5991 w 10000"/>
              <a:gd name="connsiteY3" fmla="*/ 5974 h 10000"/>
              <a:gd name="connsiteX4" fmla="*/ 8187 w 10000"/>
              <a:gd name="connsiteY4" fmla="*/ 2809 h 10000"/>
              <a:gd name="connsiteX5" fmla="*/ 10000 w 1000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1143" y="9865"/>
                  <a:pt x="1794" y="9806"/>
                  <a:pt x="2491" y="9531"/>
                </a:cubicBezTo>
                <a:cubicBezTo>
                  <a:pt x="3188" y="9255"/>
                  <a:pt x="3598" y="8940"/>
                  <a:pt x="4181" y="8347"/>
                </a:cubicBezTo>
                <a:cubicBezTo>
                  <a:pt x="4765" y="7754"/>
                  <a:pt x="5323" y="6897"/>
                  <a:pt x="5991" y="5974"/>
                </a:cubicBezTo>
                <a:cubicBezTo>
                  <a:pt x="6659" y="5050"/>
                  <a:pt x="7632" y="3630"/>
                  <a:pt x="8187" y="2809"/>
                </a:cubicBezTo>
                <a:cubicBezTo>
                  <a:pt x="8738" y="1988"/>
                  <a:pt x="9691" y="646"/>
                  <a:pt x="10000" y="0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00" tIns="45700" rIns="91400" bIns="45700"/>
          <a:lstStyle/>
          <a:p>
            <a:pPr marL="0" marR="0" lvl="0" indent="0" algn="l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MS PGothic" pitchFamily="34" charset="-128"/>
              <a:cs typeface="+mn-cs"/>
            </a:endParaRPr>
          </a:p>
        </p:txBody>
      </p:sp>
      <p:sp>
        <p:nvSpPr>
          <p:cNvPr id="7" name="Text Box 26">
            <a:extLst>
              <a:ext uri="{FF2B5EF4-FFF2-40B4-BE49-F238E27FC236}">
                <a16:creationId xmlns:a16="http://schemas.microsoft.com/office/drawing/2014/main" id="{A01D731C-3206-331B-E36F-5A6D727D46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9316" y="4058850"/>
            <a:ext cx="1345602" cy="707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0" tIns="45700" rIns="91400" bIns="457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MC with floor</a:t>
            </a:r>
          </a:p>
        </p:txBody>
      </p:sp>
      <p:sp>
        <p:nvSpPr>
          <p:cNvPr id="8" name="Text Box 26">
            <a:extLst>
              <a:ext uri="{FF2B5EF4-FFF2-40B4-BE49-F238E27FC236}">
                <a16:creationId xmlns:a16="http://schemas.microsoft.com/office/drawing/2014/main" id="{068ED49B-4D2E-D9CA-9154-83CB8D9935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2117" y="5217465"/>
            <a:ext cx="1974849" cy="707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0" tIns="45700" rIns="91400" bIns="457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Unregulated marginal cost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099ED2-9AA0-5555-7C57-57AEAD366F3E}"/>
              </a:ext>
            </a:extLst>
          </p:cNvPr>
          <p:cNvSpPr txBox="1"/>
          <p:nvPr/>
        </p:nvSpPr>
        <p:spPr>
          <a:xfrm>
            <a:off x="34516" y="6414936"/>
            <a:ext cx="906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Both factors are equally elastically supplied.  As drawn, both floor and ceiling refer to the same value of </a:t>
            </a: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rK/Y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.  At the point E, neither binds.  Above E, r is high enough that a ceiling would bind but a floor would not.  Below A, a floor would bind but a ceiling would not.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39CF39-E454-698F-21FA-CF4315841415}"/>
              </a:ext>
            </a:extLst>
          </p:cNvPr>
          <p:cNvSpPr/>
          <p:nvPr/>
        </p:nvSpPr>
        <p:spPr>
          <a:xfrm>
            <a:off x="4729785" y="3481068"/>
            <a:ext cx="80962" cy="857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9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" name="Text Box 26">
            <a:extLst>
              <a:ext uri="{FF2B5EF4-FFF2-40B4-BE49-F238E27FC236}">
                <a16:creationId xmlns:a16="http://schemas.microsoft.com/office/drawing/2014/main" id="{6CC70EDE-B7E9-B999-7434-219D493968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5615" y="3136744"/>
            <a:ext cx="1345602" cy="400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0" tIns="45700" rIns="91400" bIns="457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17F7888-404F-3B47-B703-5449BD6A6439}"/>
              </a:ext>
            </a:extLst>
          </p:cNvPr>
          <p:cNvSpPr/>
          <p:nvPr/>
        </p:nvSpPr>
        <p:spPr>
          <a:xfrm>
            <a:off x="-10769" y="6327431"/>
            <a:ext cx="2982569" cy="4518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73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686800" cy="838200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Price-regulated Equilibrium</a:t>
            </a:r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3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0" y="914400"/>
                <a:ext cx="8991600" cy="5791200"/>
              </a:xfrm>
            </p:spPr>
            <p:txBody>
              <a:bodyPr/>
              <a:lstStyle/>
              <a:p>
                <a:pPr eaLnBrk="1" hangingPunct="1"/>
                <a:r>
                  <a:rPr lang="en-US" altLang="en-US" sz="2800" i="1" dirty="0"/>
                  <a:t>Y</a:t>
                </a:r>
                <a:r>
                  <a:rPr lang="en-US" altLang="en-US" sz="2800" dirty="0"/>
                  <a:t>, </a:t>
                </a:r>
                <a:r>
                  <a:rPr lang="en-US" altLang="en-US" sz="2800" i="1" dirty="0"/>
                  <a:t>L</a:t>
                </a:r>
                <a:r>
                  <a:rPr lang="en-US" altLang="en-US" sz="2800" dirty="0"/>
                  <a:t>, </a:t>
                </a:r>
                <a:r>
                  <a:rPr lang="en-US" altLang="en-US" sz="2800" i="1" dirty="0"/>
                  <a:t>K</a:t>
                </a:r>
                <a:r>
                  <a:rPr lang="en-US" altLang="en-US" sz="2800" dirty="0"/>
                  <a:t>, </a:t>
                </a:r>
                <a:r>
                  <a:rPr lang="en-US" altLang="en-US" sz="2800" i="1" dirty="0"/>
                  <a:t>P</a:t>
                </a:r>
                <a:r>
                  <a:rPr lang="en-US" altLang="en-US" sz="2800" dirty="0"/>
                  <a:t>, </a:t>
                </a:r>
                <a:r>
                  <a:rPr lang="en-US" altLang="en-US" sz="2800" i="1" dirty="0"/>
                  <a:t>w</a:t>
                </a:r>
                <a:r>
                  <a:rPr lang="en-US" altLang="en-US" sz="2800" dirty="0"/>
                  <a:t>, </a:t>
                </a:r>
                <a:r>
                  <a:rPr lang="en-US" altLang="en-US" sz="2800" i="1" dirty="0"/>
                  <a:t>r</a:t>
                </a:r>
              </a:p>
              <a:p>
                <a:pPr eaLnBrk="1" hangingPunct="1"/>
                <a:r>
                  <a:rPr lang="en-US" altLang="en-US" sz="2800" i="1" dirty="0"/>
                  <a:t>P</a:t>
                </a:r>
                <a:r>
                  <a:rPr lang="en-US" altLang="en-US" sz="2800" dirty="0"/>
                  <a:t> is firm-level marginal cost = (</a:t>
                </a:r>
                <a:r>
                  <a:rPr lang="en-US" altLang="en-US" sz="2800" i="1" dirty="0" err="1"/>
                  <a:t>rK</a:t>
                </a:r>
                <a:r>
                  <a:rPr lang="en-US" altLang="en-US" sz="2800" dirty="0" err="1"/>
                  <a:t>+</a:t>
                </a:r>
                <a:r>
                  <a:rPr lang="en-US" altLang="en-US" sz="2800" i="1" dirty="0" err="1"/>
                  <a:t>wL</a:t>
                </a:r>
                <a:r>
                  <a:rPr lang="en-US" altLang="en-US" sz="2800" dirty="0"/>
                  <a:t>)/</a:t>
                </a:r>
                <a:r>
                  <a:rPr lang="en-US" altLang="en-US" sz="2800" i="1" dirty="0"/>
                  <a:t>Y</a:t>
                </a:r>
              </a:p>
              <a:p>
                <a:pPr eaLnBrk="1" hangingPunct="1"/>
                <a:r>
                  <a:rPr lang="en-US" altLang="en-US" sz="2800" dirty="0"/>
                  <a:t>Feasible: </a:t>
                </a:r>
                <a:r>
                  <a:rPr lang="en-US" altLang="en-US" sz="2800" i="1" dirty="0"/>
                  <a:t>Y</a:t>
                </a:r>
                <a:r>
                  <a:rPr lang="en-US" altLang="en-US" sz="2800" dirty="0"/>
                  <a:t> = </a:t>
                </a:r>
                <a:r>
                  <a:rPr lang="en-US" altLang="en-US" sz="2800" i="1" dirty="0"/>
                  <a:t>F</a:t>
                </a:r>
                <a:r>
                  <a:rPr lang="en-US" altLang="en-US" sz="2800" dirty="0"/>
                  <a:t>(</a:t>
                </a:r>
                <a:r>
                  <a:rPr lang="en-US" altLang="en-US" sz="2800" i="1" dirty="0"/>
                  <a:t>K</a:t>
                </a:r>
                <a:r>
                  <a:rPr lang="en-US" altLang="en-US" sz="2800" dirty="0"/>
                  <a:t>,</a:t>
                </a:r>
                <a:r>
                  <a:rPr lang="en-US" altLang="en-US" sz="2800" i="1" dirty="0"/>
                  <a:t>L</a:t>
                </a:r>
                <a:r>
                  <a:rPr lang="en-US" altLang="en-US" sz="2800" dirty="0"/>
                  <a:t>)</a:t>
                </a:r>
              </a:p>
              <a:p>
                <a:pPr eaLnBrk="1" hangingPunct="1"/>
                <a:r>
                  <a:rPr lang="en-US" altLang="en-US" sz="2800" dirty="0"/>
                  <a:t>Regulatory compliance: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latin typeface="Cambria Math" panose="02040503050406030204" pitchFamily="18" charset="0"/>
                      </a:rPr>
                      <m:t>𝑟𝐾</m:t>
                    </m:r>
                    <m:r>
                      <a:rPr lang="en-US" altLang="en-US" sz="28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en-US" sz="28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800" i="1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US" altLang="en-US" sz="2800" dirty="0"/>
              </a:p>
              <a:p>
                <a:pPr eaLnBrk="1" hangingPunct="1"/>
                <a:r>
                  <a:rPr lang="en-US" altLang="en-US" sz="2800" dirty="0"/>
                  <a:t>On the demand curve: </a:t>
                </a:r>
                <a:r>
                  <a:rPr lang="en-US" altLang="en-US" sz="2800" i="1" dirty="0"/>
                  <a:t>Y</a:t>
                </a:r>
                <a:r>
                  <a:rPr lang="en-US" altLang="en-US" sz="2800" dirty="0"/>
                  <a:t> = </a:t>
                </a:r>
                <a:r>
                  <a:rPr lang="en-US" altLang="en-US" sz="2800" i="1" dirty="0"/>
                  <a:t>D</a:t>
                </a:r>
                <a:r>
                  <a:rPr lang="en-US" altLang="en-US" sz="2800" dirty="0"/>
                  <a:t>(</a:t>
                </a:r>
                <a:r>
                  <a:rPr lang="en-US" altLang="en-US" sz="2800" i="1" dirty="0"/>
                  <a:t>P</a:t>
                </a:r>
                <a:r>
                  <a:rPr lang="en-US" altLang="en-US" sz="2800" dirty="0"/>
                  <a:t>)</a:t>
                </a:r>
              </a:p>
              <a:p>
                <a:pPr eaLnBrk="1" hangingPunct="1"/>
                <a:r>
                  <a:rPr lang="en-US" altLang="en-US" sz="2800" dirty="0"/>
                  <a:t>On the (inverse) factor-supply curves </a:t>
                </a:r>
                <a:r>
                  <a:rPr lang="en-US" altLang="en-US" sz="2800" i="1" dirty="0"/>
                  <a:t>r</a:t>
                </a:r>
                <a:r>
                  <a:rPr lang="en-US" altLang="en-US" sz="2800" dirty="0"/>
                  <a:t> = </a:t>
                </a:r>
                <a:r>
                  <a:rPr lang="en-US" altLang="en-US" sz="2800" i="1" dirty="0"/>
                  <a:t>R</a:t>
                </a:r>
                <a:r>
                  <a:rPr lang="en-US" altLang="en-US" sz="2800" dirty="0"/>
                  <a:t>(</a:t>
                </a:r>
                <a:r>
                  <a:rPr lang="en-US" altLang="en-US" sz="2800" i="1" dirty="0"/>
                  <a:t>K</a:t>
                </a:r>
                <a:r>
                  <a:rPr lang="en-US" altLang="en-US" sz="2800" dirty="0"/>
                  <a:t>) , </a:t>
                </a:r>
                <a:r>
                  <a:rPr lang="en-US" altLang="en-US" sz="2800" i="1" dirty="0"/>
                  <a:t>w</a:t>
                </a:r>
                <a:r>
                  <a:rPr lang="en-US" altLang="en-US" sz="2800" dirty="0"/>
                  <a:t> = </a:t>
                </a:r>
                <a:r>
                  <a:rPr lang="en-US" altLang="en-US" sz="2800" i="1" dirty="0"/>
                  <a:t>W</a:t>
                </a:r>
                <a:r>
                  <a:rPr lang="en-US" altLang="en-US" sz="2800" dirty="0"/>
                  <a:t>(</a:t>
                </a:r>
                <a:r>
                  <a:rPr lang="en-US" altLang="en-US" sz="2800" i="1" dirty="0"/>
                  <a:t>L</a:t>
                </a:r>
                <a:r>
                  <a:rPr lang="en-US" altLang="en-US" sz="2800" dirty="0"/>
                  <a:t>)</a:t>
                </a:r>
              </a:p>
              <a:p>
                <a:pPr eaLnBrk="1" hangingPunct="1"/>
                <a:endParaRPr lang="en-US" altLang="en-US" sz="2800" dirty="0"/>
              </a:p>
              <a:p>
                <a:pPr eaLnBrk="1" hangingPunct="1"/>
                <a:r>
                  <a:rPr lang="en-US" altLang="en-US" sz="2800" dirty="0"/>
                  <a:t>Regulated factor mix </a:t>
                </a:r>
                <a14:m>
                  <m:oMath xmlns:m="http://schemas.openxmlformats.org/officeDocument/2006/math">
                    <m:r>
                      <a:rPr lang="en-US" altLang="en-US" sz="28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altLang="en-US" sz="28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en-US" sz="28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en-US" sz="2800" i="1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altLang="en-US" sz="2800" dirty="0"/>
                  <a:t> </a:t>
                </a:r>
              </a:p>
              <a:p>
                <a:pPr eaLnBrk="1" hangingPunct="1"/>
                <a:r>
                  <a:rPr lang="en-US" altLang="en-US" sz="2800" dirty="0"/>
                  <a:t>For reference: efficient factor mix</a:t>
                </a: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en-US" sz="2800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altLang="en-US" sz="2800" dirty="0"/>
              </a:p>
              <a:p>
                <a:pPr lvl="1" eaLnBrk="1" hangingPunct="1"/>
                <a:endParaRPr lang="en-US" altLang="en-US" sz="2400" dirty="0"/>
              </a:p>
            </p:txBody>
          </p:sp>
        </mc:Choice>
        <mc:Fallback xmlns="">
          <p:sp>
            <p:nvSpPr>
              <p:cNvPr id="184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0" y="914400"/>
                <a:ext cx="8991600" cy="5791200"/>
              </a:xfrm>
              <a:blipFill>
                <a:blip r:embed="rId3"/>
                <a:stretch>
                  <a:fillRect l="-1130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987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686800" cy="838200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Price-regulated Equilibrium</a:t>
            </a:r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3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0" y="914400"/>
                <a:ext cx="8991600" cy="5791200"/>
              </a:xfrm>
            </p:spPr>
            <p:txBody>
              <a:bodyPr/>
              <a:lstStyle/>
              <a:p>
                <a:pPr eaLnBrk="1" hangingPunct="1"/>
                <a:r>
                  <a:rPr lang="en-US" altLang="en-US" sz="2800" i="1" dirty="0"/>
                  <a:t>Y</a:t>
                </a:r>
                <a:r>
                  <a:rPr lang="en-US" altLang="en-US" sz="2800" dirty="0"/>
                  <a:t>, </a:t>
                </a:r>
                <a:r>
                  <a:rPr lang="en-US" altLang="en-US" sz="2800" i="1" dirty="0"/>
                  <a:t>L</a:t>
                </a:r>
                <a:r>
                  <a:rPr lang="en-US" altLang="en-US" sz="2800" dirty="0"/>
                  <a:t>, </a:t>
                </a:r>
                <a:r>
                  <a:rPr lang="en-US" altLang="en-US" sz="2800" i="1" dirty="0"/>
                  <a:t>K</a:t>
                </a:r>
                <a:r>
                  <a:rPr lang="en-US" altLang="en-US" sz="2800" dirty="0"/>
                  <a:t>, </a:t>
                </a:r>
                <a:r>
                  <a:rPr lang="en-US" altLang="en-US" sz="2800" i="1" dirty="0"/>
                  <a:t>P</a:t>
                </a:r>
                <a:r>
                  <a:rPr lang="en-US" altLang="en-US" sz="2800" dirty="0"/>
                  <a:t>, </a:t>
                </a:r>
                <a:r>
                  <a:rPr lang="en-US" altLang="en-US" sz="2800" i="1" dirty="0"/>
                  <a:t>w</a:t>
                </a:r>
                <a:r>
                  <a:rPr lang="en-US" altLang="en-US" sz="2800" dirty="0"/>
                  <a:t>, </a:t>
                </a:r>
                <a:r>
                  <a:rPr lang="en-US" altLang="en-US" sz="2800" i="1" dirty="0"/>
                  <a:t>r</a:t>
                </a:r>
              </a:p>
              <a:p>
                <a:pPr eaLnBrk="1" hangingPunct="1"/>
                <a:r>
                  <a:rPr lang="en-US" altLang="en-US" sz="2800" i="1" dirty="0"/>
                  <a:t>P</a:t>
                </a:r>
                <a:r>
                  <a:rPr lang="en-US" altLang="en-US" sz="2800" dirty="0"/>
                  <a:t> is firm-level marginal cost = (</a:t>
                </a:r>
                <a:r>
                  <a:rPr lang="en-US" altLang="en-US" sz="2800" i="1" dirty="0" err="1"/>
                  <a:t>rK</a:t>
                </a:r>
                <a:r>
                  <a:rPr lang="en-US" altLang="en-US" sz="2800" dirty="0" err="1"/>
                  <a:t>+</a:t>
                </a:r>
                <a:r>
                  <a:rPr lang="en-US" altLang="en-US" sz="2800" i="1" dirty="0" err="1"/>
                  <a:t>wL</a:t>
                </a:r>
                <a:r>
                  <a:rPr lang="en-US" altLang="en-US" sz="2800" dirty="0"/>
                  <a:t>)/</a:t>
                </a:r>
                <a:r>
                  <a:rPr lang="en-US" altLang="en-US" sz="2800" i="1" dirty="0"/>
                  <a:t>Y</a:t>
                </a:r>
              </a:p>
              <a:p>
                <a:pPr eaLnBrk="1" hangingPunct="1"/>
                <a:r>
                  <a:rPr lang="en-US" altLang="en-US" sz="2800" dirty="0"/>
                  <a:t>Feasible: </a:t>
                </a:r>
                <a:r>
                  <a:rPr lang="en-US" altLang="en-US" sz="2800" i="1" dirty="0"/>
                  <a:t>Y</a:t>
                </a:r>
                <a:r>
                  <a:rPr lang="en-US" altLang="en-US" sz="2800" dirty="0"/>
                  <a:t> = </a:t>
                </a:r>
                <a:r>
                  <a:rPr lang="en-US" altLang="en-US" sz="2800" i="1" dirty="0"/>
                  <a:t>F</a:t>
                </a:r>
                <a:r>
                  <a:rPr lang="en-US" altLang="en-US" sz="2800" dirty="0"/>
                  <a:t>(</a:t>
                </a:r>
                <a:r>
                  <a:rPr lang="en-US" altLang="en-US" sz="2800" i="1" dirty="0"/>
                  <a:t>K</a:t>
                </a:r>
                <a:r>
                  <a:rPr lang="en-US" altLang="en-US" sz="2800" dirty="0"/>
                  <a:t>,</a:t>
                </a:r>
                <a:r>
                  <a:rPr lang="en-US" altLang="en-US" sz="2800" i="1" dirty="0"/>
                  <a:t>L</a:t>
                </a:r>
                <a:r>
                  <a:rPr lang="en-US" altLang="en-US" sz="2800" dirty="0"/>
                  <a:t>)</a:t>
                </a:r>
              </a:p>
              <a:p>
                <a:pPr eaLnBrk="1" hangingPunct="1"/>
                <a:r>
                  <a:rPr lang="en-US" altLang="en-US" sz="2800" dirty="0"/>
                  <a:t>Regulatory compliance: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latin typeface="Cambria Math" panose="02040503050406030204" pitchFamily="18" charset="0"/>
                      </a:rPr>
                      <m:t>𝑟𝐾</m:t>
                    </m:r>
                    <m:r>
                      <a:rPr lang="en-US" altLang="en-US" sz="28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en-US" sz="28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800" i="1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US" altLang="en-US" sz="2800" dirty="0"/>
              </a:p>
              <a:p>
                <a:pPr eaLnBrk="1" hangingPunct="1"/>
                <a:r>
                  <a:rPr lang="en-US" altLang="en-US" sz="2800" dirty="0"/>
                  <a:t>On the demand curve: </a:t>
                </a:r>
                <a:r>
                  <a:rPr lang="en-US" altLang="en-US" sz="2800" i="1" dirty="0"/>
                  <a:t>Y</a:t>
                </a:r>
                <a:r>
                  <a:rPr lang="en-US" altLang="en-US" sz="2800" dirty="0"/>
                  <a:t> = </a:t>
                </a:r>
                <a:r>
                  <a:rPr lang="en-US" altLang="en-US" sz="2800" i="1" dirty="0"/>
                  <a:t>D</a:t>
                </a:r>
                <a:r>
                  <a:rPr lang="en-US" altLang="en-US" sz="2800" dirty="0"/>
                  <a:t>(</a:t>
                </a:r>
                <a:r>
                  <a:rPr lang="en-US" altLang="en-US" sz="2800" i="1" dirty="0"/>
                  <a:t>P</a:t>
                </a:r>
                <a:r>
                  <a:rPr lang="en-US" altLang="en-US" sz="2800" dirty="0"/>
                  <a:t>)</a:t>
                </a:r>
              </a:p>
              <a:p>
                <a:pPr eaLnBrk="1" hangingPunct="1"/>
                <a:r>
                  <a:rPr lang="en-US" altLang="en-US" sz="2800" dirty="0"/>
                  <a:t>On the (inverse) factor-supply curves </a:t>
                </a:r>
                <a:r>
                  <a:rPr lang="en-US" altLang="en-US" sz="2800" i="1" dirty="0"/>
                  <a:t>r</a:t>
                </a:r>
                <a:r>
                  <a:rPr lang="en-US" altLang="en-US" sz="2800" dirty="0"/>
                  <a:t> = </a:t>
                </a:r>
                <a:r>
                  <a:rPr lang="en-US" altLang="en-US" sz="2800" i="1" dirty="0"/>
                  <a:t>R</a:t>
                </a:r>
                <a:r>
                  <a:rPr lang="en-US" altLang="en-US" sz="2800" dirty="0"/>
                  <a:t>(</a:t>
                </a:r>
                <a:r>
                  <a:rPr lang="en-US" altLang="en-US" sz="2800" i="1" dirty="0"/>
                  <a:t>K</a:t>
                </a:r>
                <a:r>
                  <a:rPr lang="en-US" altLang="en-US" sz="2800" dirty="0"/>
                  <a:t>) , </a:t>
                </a:r>
                <a:r>
                  <a:rPr lang="en-US" altLang="en-US" sz="2800" i="1" dirty="0"/>
                  <a:t>w</a:t>
                </a:r>
                <a:r>
                  <a:rPr lang="en-US" altLang="en-US" sz="2800" dirty="0"/>
                  <a:t> = </a:t>
                </a:r>
                <a:r>
                  <a:rPr lang="en-US" altLang="en-US" sz="2800" i="1" dirty="0"/>
                  <a:t>W</a:t>
                </a:r>
                <a:r>
                  <a:rPr lang="en-US" altLang="en-US" sz="2800" dirty="0"/>
                  <a:t>(</a:t>
                </a:r>
                <a:r>
                  <a:rPr lang="en-US" altLang="en-US" sz="2800" i="1" dirty="0"/>
                  <a:t>L</a:t>
                </a:r>
                <a:r>
                  <a:rPr lang="en-US" altLang="en-US" sz="2800" dirty="0"/>
                  <a:t>)</a:t>
                </a:r>
              </a:p>
              <a:p>
                <a:pPr eaLnBrk="1" hangingPunct="1"/>
                <a:endParaRPr lang="en-US" altLang="en-US" sz="2800" dirty="0"/>
              </a:p>
              <a:p>
                <a:pPr eaLnBrk="1" hangingPunct="1"/>
                <a:r>
                  <a:rPr lang="en-US" altLang="en-US" sz="2800" dirty="0">
                    <a:solidFill>
                      <a:srgbClr val="FF0000"/>
                    </a:solidFill>
                  </a:rPr>
                  <a:t>Regulated factor mix </a:t>
                </a:r>
                <a14:m>
                  <m:oMath xmlns:m="http://schemas.openxmlformats.org/officeDocument/2006/math">
                    <m:r>
                      <a:rPr lang="en-US" alt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alt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altLang="en-US" sz="2800" dirty="0"/>
                  <a:t> </a:t>
                </a:r>
              </a:p>
              <a:p>
                <a:pPr eaLnBrk="1" hangingPunct="1"/>
                <a:r>
                  <a:rPr lang="en-US" altLang="en-US" sz="2800" dirty="0">
                    <a:solidFill>
                      <a:srgbClr val="009900"/>
                    </a:solidFill>
                  </a:rPr>
                  <a:t>For reference: efficient factor mix</a:t>
                </a: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en-US" sz="28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sz="28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en-US" sz="28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en-US" sz="28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en-US" sz="28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en-US" sz="28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en-US" sz="28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en-US" sz="28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en-US" sz="28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en-US" sz="28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sz="28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sz="28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en-US" sz="28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en-US" sz="28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en-US" sz="2800" i="1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en-US" sz="28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altLang="en-US" sz="2800" i="1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en-US" sz="2800" i="1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en-US" sz="28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en-US" sz="2800" i="1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en-US" sz="28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altLang="en-US" sz="2800" dirty="0">
                  <a:solidFill>
                    <a:srgbClr val="009900"/>
                  </a:solidFill>
                </a:endParaRPr>
              </a:p>
              <a:p>
                <a:pPr lvl="1" eaLnBrk="1" hangingPunct="1"/>
                <a:endParaRPr lang="en-US" altLang="en-US" sz="2400" dirty="0"/>
              </a:p>
            </p:txBody>
          </p:sp>
        </mc:Choice>
        <mc:Fallback xmlns="">
          <p:sp>
            <p:nvSpPr>
              <p:cNvPr id="184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0" y="914400"/>
                <a:ext cx="8991600" cy="5791200"/>
              </a:xfrm>
              <a:blipFill>
                <a:blip r:embed="rId3"/>
                <a:stretch>
                  <a:fillRect l="-1130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9881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>
            <a:cxnSpLocks/>
          </p:cNvCxnSpPr>
          <p:nvPr/>
        </p:nvCxnSpPr>
        <p:spPr>
          <a:xfrm>
            <a:off x="2282132" y="1295400"/>
            <a:ext cx="1593" cy="52579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676400" y="6019960"/>
            <a:ext cx="6582269" cy="31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56884" y="786908"/>
            <a:ext cx="2761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itchFamily="34" charset="-128"/>
                <a:cs typeface="+mn-cs"/>
              </a:rPr>
              <a:t>Consumer input,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708825" y="6028687"/>
            <a:ext cx="1306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itchFamily="34" charset="-128"/>
                <a:cs typeface="+mn-cs"/>
              </a:rPr>
              <a:t>Seller input,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K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95854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6.  Factor distortions from price regulation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 Box 10">
                <a:extLst>
                  <a:ext uri="{FF2B5EF4-FFF2-40B4-BE49-F238E27FC236}">
                    <a16:creationId xmlns:a16="http://schemas.microsoft.com/office/drawing/2014/main" id="{38AAE53A-359F-D1EC-E68F-3EF32ADBFF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99814" y="2155724"/>
                <a:ext cx="1601253" cy="10156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MS PGothic" pitchFamily="34" charset="-128"/>
                    <a:cs typeface="+mn-cs"/>
                  </a:rPr>
                  <a:t>Expansion path with regulation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𝜌</m:t>
                        </m:r>
                      </m:e>
                      <m:sub>
                        <m:r>
                          <a:rPr kumimoji="0" lang="en-US" alt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MS PGothic" pitchFamily="34" charset="-128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4" name="Text Box 10">
                <a:extLst>
                  <a:ext uri="{FF2B5EF4-FFF2-40B4-BE49-F238E27FC236}">
                    <a16:creationId xmlns:a16="http://schemas.microsoft.com/office/drawing/2014/main" id="{38AAE53A-359F-D1EC-E68F-3EF32ADBF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99814" y="2155724"/>
                <a:ext cx="1601253" cy="1015663"/>
              </a:xfrm>
              <a:prstGeom prst="rect">
                <a:avLst/>
              </a:prstGeom>
              <a:blipFill>
                <a:blip r:embed="rId3"/>
                <a:stretch>
                  <a:fillRect l="-1575" t="-2469" b="-987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 Box 10">
            <a:extLst>
              <a:ext uri="{FF2B5EF4-FFF2-40B4-BE49-F238E27FC236}">
                <a16:creationId xmlns:a16="http://schemas.microsoft.com/office/drawing/2014/main" id="{724D1289-5E1A-FCF3-8117-A6F3AA79C9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968" y="6003539"/>
            <a:ext cx="77765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itchFamily="34" charset="-128"/>
                <a:cs typeface="+mn-cs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4BF21C-AA61-7636-940A-1D1A2A5A2EBC}"/>
              </a:ext>
            </a:extLst>
          </p:cNvPr>
          <p:cNvSpPr txBox="1"/>
          <p:nvPr/>
        </p:nvSpPr>
        <p:spPr>
          <a:xfrm>
            <a:off x="5598595" y="1998503"/>
            <a:ext cx="1656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itchFamily="34" charset="-128"/>
                <a:cs typeface="+mn-cs"/>
              </a:rPr>
              <a:t>Unregulated factor mix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958878D8-FFF9-389A-4529-94F2456EEDA5}"/>
              </a:ext>
            </a:extLst>
          </p:cNvPr>
          <p:cNvSpPr/>
          <p:nvPr/>
        </p:nvSpPr>
        <p:spPr>
          <a:xfrm>
            <a:off x="2878667" y="2144890"/>
            <a:ext cx="2844800" cy="3296356"/>
          </a:xfrm>
          <a:custGeom>
            <a:avLst/>
            <a:gdLst>
              <a:gd name="connsiteX0" fmla="*/ 0 w 3217333"/>
              <a:gd name="connsiteY0" fmla="*/ 3612445 h 3612445"/>
              <a:gd name="connsiteX1" fmla="*/ 372533 w 3217333"/>
              <a:gd name="connsiteY1" fmla="*/ 2664178 h 3612445"/>
              <a:gd name="connsiteX2" fmla="*/ 1636888 w 3217333"/>
              <a:gd name="connsiteY2" fmla="*/ 1162756 h 3612445"/>
              <a:gd name="connsiteX3" fmla="*/ 2731911 w 3217333"/>
              <a:gd name="connsiteY3" fmla="*/ 248356 h 3612445"/>
              <a:gd name="connsiteX4" fmla="*/ 3217333 w 3217333"/>
              <a:gd name="connsiteY4" fmla="*/ 0 h 3612445"/>
              <a:gd name="connsiteX0" fmla="*/ 0 w 3397956"/>
              <a:gd name="connsiteY0" fmla="*/ 3747912 h 3747912"/>
              <a:gd name="connsiteX1" fmla="*/ 553156 w 3397956"/>
              <a:gd name="connsiteY1" fmla="*/ 2664178 h 3747912"/>
              <a:gd name="connsiteX2" fmla="*/ 1817511 w 3397956"/>
              <a:gd name="connsiteY2" fmla="*/ 1162756 h 3747912"/>
              <a:gd name="connsiteX3" fmla="*/ 2912534 w 3397956"/>
              <a:gd name="connsiteY3" fmla="*/ 248356 h 3747912"/>
              <a:gd name="connsiteX4" fmla="*/ 3397956 w 3397956"/>
              <a:gd name="connsiteY4" fmla="*/ 0 h 3747912"/>
              <a:gd name="connsiteX0" fmla="*/ 0 w 2912534"/>
              <a:gd name="connsiteY0" fmla="*/ 3499556 h 3499556"/>
              <a:gd name="connsiteX1" fmla="*/ 553156 w 2912534"/>
              <a:gd name="connsiteY1" fmla="*/ 2415822 h 3499556"/>
              <a:gd name="connsiteX2" fmla="*/ 1817511 w 2912534"/>
              <a:gd name="connsiteY2" fmla="*/ 914400 h 3499556"/>
              <a:gd name="connsiteX3" fmla="*/ 2912534 w 2912534"/>
              <a:gd name="connsiteY3" fmla="*/ 0 h 3499556"/>
              <a:gd name="connsiteX0" fmla="*/ 0 w 2844800"/>
              <a:gd name="connsiteY0" fmla="*/ 3296356 h 3296356"/>
              <a:gd name="connsiteX1" fmla="*/ 485422 w 2844800"/>
              <a:gd name="connsiteY1" fmla="*/ 2415822 h 3296356"/>
              <a:gd name="connsiteX2" fmla="*/ 1749777 w 2844800"/>
              <a:gd name="connsiteY2" fmla="*/ 914400 h 3296356"/>
              <a:gd name="connsiteX3" fmla="*/ 2844800 w 2844800"/>
              <a:gd name="connsiteY3" fmla="*/ 0 h 3296356"/>
              <a:gd name="connsiteX0" fmla="*/ 0 w 2844800"/>
              <a:gd name="connsiteY0" fmla="*/ 3296356 h 3296356"/>
              <a:gd name="connsiteX1" fmla="*/ 485422 w 2844800"/>
              <a:gd name="connsiteY1" fmla="*/ 2415822 h 3296356"/>
              <a:gd name="connsiteX2" fmla="*/ 1749777 w 2844800"/>
              <a:gd name="connsiteY2" fmla="*/ 914400 h 3296356"/>
              <a:gd name="connsiteX3" fmla="*/ 2844800 w 2844800"/>
              <a:gd name="connsiteY3" fmla="*/ 0 h 3296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4800" h="3296356">
                <a:moveTo>
                  <a:pt x="0" y="3296356"/>
                </a:moveTo>
                <a:cubicBezTo>
                  <a:pt x="106304" y="2992497"/>
                  <a:pt x="193793" y="2812815"/>
                  <a:pt x="485422" y="2415822"/>
                </a:cubicBezTo>
                <a:cubicBezTo>
                  <a:pt x="777052" y="2018829"/>
                  <a:pt x="1356547" y="1317037"/>
                  <a:pt x="1749777" y="914400"/>
                </a:cubicBezTo>
                <a:cubicBezTo>
                  <a:pt x="2143007" y="511763"/>
                  <a:pt x="2581393" y="193793"/>
                  <a:pt x="2844800" y="0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0049294-B44A-1321-8B0E-46D380C7F6C2}"/>
              </a:ext>
            </a:extLst>
          </p:cNvPr>
          <p:cNvSpPr/>
          <p:nvPr/>
        </p:nvSpPr>
        <p:spPr>
          <a:xfrm rot="20610433">
            <a:off x="2515062" y="2014827"/>
            <a:ext cx="2650335" cy="3316642"/>
          </a:xfrm>
          <a:custGeom>
            <a:avLst/>
            <a:gdLst>
              <a:gd name="connsiteX0" fmla="*/ 0 w 3217333"/>
              <a:gd name="connsiteY0" fmla="*/ 3612445 h 3612445"/>
              <a:gd name="connsiteX1" fmla="*/ 372533 w 3217333"/>
              <a:gd name="connsiteY1" fmla="*/ 2664178 h 3612445"/>
              <a:gd name="connsiteX2" fmla="*/ 1636888 w 3217333"/>
              <a:gd name="connsiteY2" fmla="*/ 1162756 h 3612445"/>
              <a:gd name="connsiteX3" fmla="*/ 2731911 w 3217333"/>
              <a:gd name="connsiteY3" fmla="*/ 248356 h 3612445"/>
              <a:gd name="connsiteX4" fmla="*/ 3217333 w 3217333"/>
              <a:gd name="connsiteY4" fmla="*/ 0 h 3612445"/>
              <a:gd name="connsiteX0" fmla="*/ 0 w 3397956"/>
              <a:gd name="connsiteY0" fmla="*/ 3747912 h 3747912"/>
              <a:gd name="connsiteX1" fmla="*/ 553156 w 3397956"/>
              <a:gd name="connsiteY1" fmla="*/ 2664178 h 3747912"/>
              <a:gd name="connsiteX2" fmla="*/ 1817511 w 3397956"/>
              <a:gd name="connsiteY2" fmla="*/ 1162756 h 3747912"/>
              <a:gd name="connsiteX3" fmla="*/ 2912534 w 3397956"/>
              <a:gd name="connsiteY3" fmla="*/ 248356 h 3747912"/>
              <a:gd name="connsiteX4" fmla="*/ 3397956 w 3397956"/>
              <a:gd name="connsiteY4" fmla="*/ 0 h 3747912"/>
              <a:gd name="connsiteX0" fmla="*/ 0 w 2912534"/>
              <a:gd name="connsiteY0" fmla="*/ 3499556 h 3499556"/>
              <a:gd name="connsiteX1" fmla="*/ 553156 w 2912534"/>
              <a:gd name="connsiteY1" fmla="*/ 2415822 h 3499556"/>
              <a:gd name="connsiteX2" fmla="*/ 1817511 w 2912534"/>
              <a:gd name="connsiteY2" fmla="*/ 914400 h 3499556"/>
              <a:gd name="connsiteX3" fmla="*/ 2912534 w 2912534"/>
              <a:gd name="connsiteY3" fmla="*/ 0 h 3499556"/>
              <a:gd name="connsiteX0" fmla="*/ 0 w 3294257"/>
              <a:gd name="connsiteY0" fmla="*/ 3295851 h 3295851"/>
              <a:gd name="connsiteX1" fmla="*/ 934879 w 3294257"/>
              <a:gd name="connsiteY1" fmla="*/ 2415822 h 3295851"/>
              <a:gd name="connsiteX2" fmla="*/ 2199234 w 3294257"/>
              <a:gd name="connsiteY2" fmla="*/ 914400 h 3295851"/>
              <a:gd name="connsiteX3" fmla="*/ 3294257 w 3294257"/>
              <a:gd name="connsiteY3" fmla="*/ 0 h 3295851"/>
              <a:gd name="connsiteX0" fmla="*/ 0 w 3294257"/>
              <a:gd name="connsiteY0" fmla="*/ 3295851 h 3295851"/>
              <a:gd name="connsiteX1" fmla="*/ 934879 w 3294257"/>
              <a:gd name="connsiteY1" fmla="*/ 2415822 h 3295851"/>
              <a:gd name="connsiteX2" fmla="*/ 2199234 w 3294257"/>
              <a:gd name="connsiteY2" fmla="*/ 914400 h 3295851"/>
              <a:gd name="connsiteX3" fmla="*/ 3294257 w 3294257"/>
              <a:gd name="connsiteY3" fmla="*/ 0 h 3295851"/>
              <a:gd name="connsiteX0" fmla="*/ 0 w 3076063"/>
              <a:gd name="connsiteY0" fmla="*/ 3102809 h 3102809"/>
              <a:gd name="connsiteX1" fmla="*/ 716685 w 3076063"/>
              <a:gd name="connsiteY1" fmla="*/ 2415822 h 3102809"/>
              <a:gd name="connsiteX2" fmla="*/ 1981040 w 3076063"/>
              <a:gd name="connsiteY2" fmla="*/ 914400 h 3102809"/>
              <a:gd name="connsiteX3" fmla="*/ 3076063 w 3076063"/>
              <a:gd name="connsiteY3" fmla="*/ 0 h 3102809"/>
              <a:gd name="connsiteX0" fmla="*/ 0 w 2650335"/>
              <a:gd name="connsiteY0" fmla="*/ 3316642 h 3316642"/>
              <a:gd name="connsiteX1" fmla="*/ 716685 w 2650335"/>
              <a:gd name="connsiteY1" fmla="*/ 2629655 h 3316642"/>
              <a:gd name="connsiteX2" fmla="*/ 1981040 w 2650335"/>
              <a:gd name="connsiteY2" fmla="*/ 1128233 h 3316642"/>
              <a:gd name="connsiteX3" fmla="*/ 2650335 w 2650335"/>
              <a:gd name="connsiteY3" fmla="*/ 0 h 3316642"/>
              <a:gd name="connsiteX0" fmla="*/ 0 w 2650335"/>
              <a:gd name="connsiteY0" fmla="*/ 3316642 h 3316642"/>
              <a:gd name="connsiteX1" fmla="*/ 716685 w 2650335"/>
              <a:gd name="connsiteY1" fmla="*/ 2629655 h 3316642"/>
              <a:gd name="connsiteX2" fmla="*/ 1981040 w 2650335"/>
              <a:gd name="connsiteY2" fmla="*/ 1128233 h 3316642"/>
              <a:gd name="connsiteX3" fmla="*/ 2650335 w 2650335"/>
              <a:gd name="connsiteY3" fmla="*/ 0 h 331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0335" h="3316642">
                <a:moveTo>
                  <a:pt x="0" y="3316642"/>
                </a:moveTo>
                <a:cubicBezTo>
                  <a:pt x="327422" y="3098953"/>
                  <a:pt x="386512" y="2994390"/>
                  <a:pt x="716685" y="2629655"/>
                </a:cubicBezTo>
                <a:cubicBezTo>
                  <a:pt x="1046858" y="2264920"/>
                  <a:pt x="1658765" y="1566509"/>
                  <a:pt x="1981040" y="1128233"/>
                </a:cubicBezTo>
                <a:cubicBezTo>
                  <a:pt x="2303315" y="689957"/>
                  <a:pt x="2507155" y="325723"/>
                  <a:pt x="2650335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186A906F-A426-FEDA-2DCB-666CEB9A9F9A}"/>
              </a:ext>
            </a:extLst>
          </p:cNvPr>
          <p:cNvSpPr/>
          <p:nvPr/>
        </p:nvSpPr>
        <p:spPr>
          <a:xfrm rot="20610433">
            <a:off x="3162997" y="2075997"/>
            <a:ext cx="2650335" cy="3316642"/>
          </a:xfrm>
          <a:custGeom>
            <a:avLst/>
            <a:gdLst>
              <a:gd name="connsiteX0" fmla="*/ 0 w 3217333"/>
              <a:gd name="connsiteY0" fmla="*/ 3612445 h 3612445"/>
              <a:gd name="connsiteX1" fmla="*/ 372533 w 3217333"/>
              <a:gd name="connsiteY1" fmla="*/ 2664178 h 3612445"/>
              <a:gd name="connsiteX2" fmla="*/ 1636888 w 3217333"/>
              <a:gd name="connsiteY2" fmla="*/ 1162756 h 3612445"/>
              <a:gd name="connsiteX3" fmla="*/ 2731911 w 3217333"/>
              <a:gd name="connsiteY3" fmla="*/ 248356 h 3612445"/>
              <a:gd name="connsiteX4" fmla="*/ 3217333 w 3217333"/>
              <a:gd name="connsiteY4" fmla="*/ 0 h 3612445"/>
              <a:gd name="connsiteX0" fmla="*/ 0 w 3397956"/>
              <a:gd name="connsiteY0" fmla="*/ 3747912 h 3747912"/>
              <a:gd name="connsiteX1" fmla="*/ 553156 w 3397956"/>
              <a:gd name="connsiteY1" fmla="*/ 2664178 h 3747912"/>
              <a:gd name="connsiteX2" fmla="*/ 1817511 w 3397956"/>
              <a:gd name="connsiteY2" fmla="*/ 1162756 h 3747912"/>
              <a:gd name="connsiteX3" fmla="*/ 2912534 w 3397956"/>
              <a:gd name="connsiteY3" fmla="*/ 248356 h 3747912"/>
              <a:gd name="connsiteX4" fmla="*/ 3397956 w 3397956"/>
              <a:gd name="connsiteY4" fmla="*/ 0 h 3747912"/>
              <a:gd name="connsiteX0" fmla="*/ 0 w 2912534"/>
              <a:gd name="connsiteY0" fmla="*/ 3499556 h 3499556"/>
              <a:gd name="connsiteX1" fmla="*/ 553156 w 2912534"/>
              <a:gd name="connsiteY1" fmla="*/ 2415822 h 3499556"/>
              <a:gd name="connsiteX2" fmla="*/ 1817511 w 2912534"/>
              <a:gd name="connsiteY2" fmla="*/ 914400 h 3499556"/>
              <a:gd name="connsiteX3" fmla="*/ 2912534 w 2912534"/>
              <a:gd name="connsiteY3" fmla="*/ 0 h 3499556"/>
              <a:gd name="connsiteX0" fmla="*/ 0 w 3294257"/>
              <a:gd name="connsiteY0" fmla="*/ 3295851 h 3295851"/>
              <a:gd name="connsiteX1" fmla="*/ 934879 w 3294257"/>
              <a:gd name="connsiteY1" fmla="*/ 2415822 h 3295851"/>
              <a:gd name="connsiteX2" fmla="*/ 2199234 w 3294257"/>
              <a:gd name="connsiteY2" fmla="*/ 914400 h 3295851"/>
              <a:gd name="connsiteX3" fmla="*/ 3294257 w 3294257"/>
              <a:gd name="connsiteY3" fmla="*/ 0 h 3295851"/>
              <a:gd name="connsiteX0" fmla="*/ 0 w 3294257"/>
              <a:gd name="connsiteY0" fmla="*/ 3295851 h 3295851"/>
              <a:gd name="connsiteX1" fmla="*/ 934879 w 3294257"/>
              <a:gd name="connsiteY1" fmla="*/ 2415822 h 3295851"/>
              <a:gd name="connsiteX2" fmla="*/ 2199234 w 3294257"/>
              <a:gd name="connsiteY2" fmla="*/ 914400 h 3295851"/>
              <a:gd name="connsiteX3" fmla="*/ 3294257 w 3294257"/>
              <a:gd name="connsiteY3" fmla="*/ 0 h 3295851"/>
              <a:gd name="connsiteX0" fmla="*/ 0 w 3076063"/>
              <a:gd name="connsiteY0" fmla="*/ 3102809 h 3102809"/>
              <a:gd name="connsiteX1" fmla="*/ 716685 w 3076063"/>
              <a:gd name="connsiteY1" fmla="*/ 2415822 h 3102809"/>
              <a:gd name="connsiteX2" fmla="*/ 1981040 w 3076063"/>
              <a:gd name="connsiteY2" fmla="*/ 914400 h 3102809"/>
              <a:gd name="connsiteX3" fmla="*/ 3076063 w 3076063"/>
              <a:gd name="connsiteY3" fmla="*/ 0 h 3102809"/>
              <a:gd name="connsiteX0" fmla="*/ 0 w 2650335"/>
              <a:gd name="connsiteY0" fmla="*/ 3316642 h 3316642"/>
              <a:gd name="connsiteX1" fmla="*/ 716685 w 2650335"/>
              <a:gd name="connsiteY1" fmla="*/ 2629655 h 3316642"/>
              <a:gd name="connsiteX2" fmla="*/ 1981040 w 2650335"/>
              <a:gd name="connsiteY2" fmla="*/ 1128233 h 3316642"/>
              <a:gd name="connsiteX3" fmla="*/ 2650335 w 2650335"/>
              <a:gd name="connsiteY3" fmla="*/ 0 h 3316642"/>
              <a:gd name="connsiteX0" fmla="*/ 0 w 2650335"/>
              <a:gd name="connsiteY0" fmla="*/ 3316642 h 3316642"/>
              <a:gd name="connsiteX1" fmla="*/ 716685 w 2650335"/>
              <a:gd name="connsiteY1" fmla="*/ 2629655 h 3316642"/>
              <a:gd name="connsiteX2" fmla="*/ 1981040 w 2650335"/>
              <a:gd name="connsiteY2" fmla="*/ 1128233 h 3316642"/>
              <a:gd name="connsiteX3" fmla="*/ 2650335 w 2650335"/>
              <a:gd name="connsiteY3" fmla="*/ 0 h 331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0335" h="3316642">
                <a:moveTo>
                  <a:pt x="0" y="3316642"/>
                </a:moveTo>
                <a:cubicBezTo>
                  <a:pt x="327422" y="3098953"/>
                  <a:pt x="386512" y="2994390"/>
                  <a:pt x="716685" y="2629655"/>
                </a:cubicBezTo>
                <a:cubicBezTo>
                  <a:pt x="1046858" y="2264920"/>
                  <a:pt x="1658765" y="1566509"/>
                  <a:pt x="1981040" y="1128233"/>
                </a:cubicBezTo>
                <a:cubicBezTo>
                  <a:pt x="2303315" y="689957"/>
                  <a:pt x="2507155" y="325723"/>
                  <a:pt x="2650335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Box 10">
                <a:extLst>
                  <a:ext uri="{FF2B5EF4-FFF2-40B4-BE49-F238E27FC236}">
                    <a16:creationId xmlns:a16="http://schemas.microsoft.com/office/drawing/2014/main" id="{4C7FB146-F50C-F9BF-ABBB-EBD8A2447C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89778" y="4643319"/>
                <a:ext cx="1860324" cy="10156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MS PGothic" pitchFamily="34" charset="-128"/>
                    <a:cs typeface="+mn-cs"/>
                  </a:rPr>
                  <a:t>Expansion path with regulation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𝜌</m:t>
                        </m:r>
                      </m:e>
                      <m:sub>
                        <m:r>
                          <a:rPr kumimoji="0" lang="en-US" alt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alt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&gt;</m:t>
                    </m:r>
                    <m:sSub>
                      <m:sSubPr>
                        <m:ctrlPr>
                          <a:rPr kumimoji="0" lang="en-US" alt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𝜌</m:t>
                        </m:r>
                      </m:e>
                      <m:sub>
                        <m:r>
                          <a:rPr kumimoji="0" lang="en-US" alt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MS PGothic" pitchFamily="34" charset="-128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 Box 10">
                <a:extLst>
                  <a:ext uri="{FF2B5EF4-FFF2-40B4-BE49-F238E27FC236}">
                    <a16:creationId xmlns:a16="http://schemas.microsoft.com/office/drawing/2014/main" id="{4C7FB146-F50C-F9BF-ABBB-EBD8A2447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89778" y="4643319"/>
                <a:ext cx="1860324" cy="1015663"/>
              </a:xfrm>
              <a:prstGeom prst="rect">
                <a:avLst/>
              </a:prstGeom>
              <a:blipFill>
                <a:blip r:embed="rId4"/>
                <a:stretch>
                  <a:fillRect l="-676" t="-3704" r="-4054" b="-123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033">
            <a:extLst>
              <a:ext uri="{FF2B5EF4-FFF2-40B4-BE49-F238E27FC236}">
                <a16:creationId xmlns:a16="http://schemas.microsoft.com/office/drawing/2014/main" id="{0AD7C3EF-DC97-4641-8F10-94097EBD3631}"/>
              </a:ext>
            </a:extLst>
          </p:cNvPr>
          <p:cNvSpPr txBox="1">
            <a:spLocks noChangeArrowheads="1"/>
          </p:cNvSpPr>
          <p:nvPr/>
        </p:nvSpPr>
        <p:spPr>
          <a:xfrm>
            <a:off x="5891261" y="2890605"/>
            <a:ext cx="3420533" cy="140749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2400" kern="0" dirty="0">
                <a:solidFill>
                  <a:srgbClr val="0000FF"/>
                </a:solidFill>
                <a:latin typeface="Times New Roman"/>
              </a:rPr>
              <a:t>Tighter floors or weaker ceilings cross at greater output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kern="0" dirty="0">
                <a:solidFill>
                  <a:srgbClr val="0000FF"/>
                </a:solidFill>
                <a:latin typeface="Times New Roman"/>
              </a:rPr>
              <a:t>Both figs 5a and 5b</a:t>
            </a:r>
            <a:endParaRPr lang="en-US" altLang="en-US" sz="2000" kern="0" dirty="0">
              <a:solidFill>
                <a:srgbClr val="0000FF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8134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5" grpId="0" animBg="1"/>
      <p:bldP spid="9" grpId="0" animBg="1"/>
      <p:bldP spid="12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CASEYM~1\AppData\Local\Temp\vmware-Casey Mulligan\VMwareDnD\868added\IMG_373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677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25705" y="4174760"/>
            <a:ext cx="5268148" cy="235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4.  Cost structures for selected industries and retail commodities, 2007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76410" y="1067433"/>
            <a:ext cx="6605660" cy="3213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6528452"/>
            <a:ext cx="2529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9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Notes are on the following page.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0371" y="2586243"/>
            <a:ext cx="963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9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Industries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214096" y="1570938"/>
            <a:ext cx="0" cy="2338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2819" y="5218374"/>
            <a:ext cx="1151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9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Retail</a:t>
            </a:r>
          </a:p>
          <a:p>
            <a:pPr marL="0" marR="0" lvl="0" indent="0" algn="ctr" defTabSz="9139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commodities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1214096" y="4355565"/>
            <a:ext cx="0" cy="19668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2529860" y="1230594"/>
            <a:ext cx="395845" cy="340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9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096EB91-D4A4-6C49-9BBC-5C438D84C45D}"/>
              </a:ext>
            </a:extLst>
          </p:cNvPr>
          <p:cNvSpPr/>
          <p:nvPr/>
        </p:nvSpPr>
        <p:spPr>
          <a:xfrm>
            <a:off x="2788630" y="4726405"/>
            <a:ext cx="5821970" cy="451883"/>
          </a:xfrm>
          <a:prstGeom prst="ellipse">
            <a:avLst/>
          </a:pr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994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026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305800" cy="838200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Rent control</a:t>
            </a:r>
            <a:endParaRPr lang="en-US" altLang="en-US" sz="3200" dirty="0"/>
          </a:p>
        </p:txBody>
      </p:sp>
      <p:sp>
        <p:nvSpPr>
          <p:cNvPr id="4198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228600" y="914400"/>
            <a:ext cx="8915400" cy="5715000"/>
          </a:xfrm>
        </p:spPr>
        <p:txBody>
          <a:bodyPr/>
          <a:lstStyle/>
          <a:p>
            <a:pPr eaLnBrk="1" hangingPunct="1"/>
            <a:r>
              <a:rPr lang="en-US" altLang="en-US" dirty="0"/>
              <a:t>Maximum charge on leased housing</a:t>
            </a:r>
          </a:p>
          <a:p>
            <a:pPr eaLnBrk="1" hangingPunct="1"/>
            <a:r>
              <a:rPr lang="en-US" altLang="en-US" i="1" dirty="0"/>
              <a:t>K</a:t>
            </a:r>
            <a:r>
              <a:rPr lang="en-US" altLang="en-US" dirty="0"/>
              <a:t> = landlord inputs</a:t>
            </a:r>
          </a:p>
          <a:p>
            <a:pPr lvl="1" eaLnBrk="1" hangingPunct="1"/>
            <a:r>
              <a:rPr lang="en-US" altLang="en-US" dirty="0"/>
              <a:t>In the short run, inelastic (say, fixed) supply (Fig. 5b)</a:t>
            </a:r>
          </a:p>
          <a:p>
            <a:pPr lvl="1" eaLnBrk="1" hangingPunct="1"/>
            <a:r>
              <a:rPr lang="en-US" altLang="en-US" dirty="0"/>
              <a:t>In the long run, elastic supply (Fig. 5a)</a:t>
            </a:r>
          </a:p>
          <a:p>
            <a:pPr eaLnBrk="1" hangingPunct="1"/>
            <a:r>
              <a:rPr lang="en-US" altLang="en-US" i="1" dirty="0"/>
              <a:t>L</a:t>
            </a:r>
            <a:r>
              <a:rPr lang="en-US" altLang="en-US" dirty="0"/>
              <a:t> = tenant inputs, such as financing or maintenance</a:t>
            </a:r>
          </a:p>
          <a:p>
            <a:pPr eaLnBrk="1" hangingPunct="1"/>
            <a:r>
              <a:rPr lang="en-US" altLang="en-US" dirty="0"/>
              <a:t>Fig 5b</a:t>
            </a:r>
          </a:p>
          <a:p>
            <a:pPr lvl="1" eaLnBrk="1" hangingPunct="1"/>
            <a:r>
              <a:rPr lang="en-US" altLang="en-US" dirty="0"/>
              <a:t>more leases in the short run</a:t>
            </a:r>
          </a:p>
          <a:p>
            <a:pPr lvl="1" eaLnBrk="1" hangingPunct="1"/>
            <a:r>
              <a:rPr lang="en-US" altLang="en-US" dirty="0"/>
              <a:t>Less </a:t>
            </a:r>
            <a:r>
              <a:rPr lang="en-US" altLang="en-US" i="1" dirty="0"/>
              <a:t>K</a:t>
            </a:r>
            <a:r>
              <a:rPr lang="en-US" altLang="en-US" dirty="0"/>
              <a:t>.  E.g., landlord stops maintaining</a:t>
            </a:r>
          </a:p>
          <a:p>
            <a:pPr eaLnBrk="1" hangingPunct="1"/>
            <a:r>
              <a:rPr lang="en-US" altLang="en-US" dirty="0"/>
              <a:t>Fig 5a</a:t>
            </a:r>
          </a:p>
          <a:p>
            <a:pPr lvl="1" eaLnBrk="1" hangingPunct="1"/>
            <a:r>
              <a:rPr lang="en-US" altLang="en-US" dirty="0"/>
              <a:t>Fewer leases in the long run.</a:t>
            </a:r>
          </a:p>
          <a:p>
            <a:pPr lvl="1" eaLnBrk="1" hangingPunct="1"/>
            <a:r>
              <a:rPr lang="en-US" altLang="en-US" dirty="0"/>
              <a:t>But not zero!</a:t>
            </a:r>
          </a:p>
        </p:txBody>
      </p:sp>
    </p:spTree>
    <p:extLst>
      <p:ext uri="{BB962C8B-B14F-4D97-AF65-F5344CB8AC3E}">
        <p14:creationId xmlns:p14="http://schemas.microsoft.com/office/powerpoint/2010/main" val="72603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Group 8"/>
          <p:cNvGrpSpPr>
            <a:grpSpLocks/>
          </p:cNvGrpSpPr>
          <p:nvPr/>
        </p:nvGrpSpPr>
        <p:grpSpPr bwMode="auto">
          <a:xfrm>
            <a:off x="1828800" y="1600200"/>
            <a:ext cx="5022850" cy="4419602"/>
            <a:chOff x="1440" y="912"/>
            <a:chExt cx="2736" cy="2400"/>
          </a:xfrm>
        </p:grpSpPr>
        <p:sp>
          <p:nvSpPr>
            <p:cNvPr id="18454" name="Line 6"/>
            <p:cNvSpPr>
              <a:spLocks noChangeShapeType="1"/>
            </p:cNvSpPr>
            <p:nvPr/>
          </p:nvSpPr>
          <p:spPr bwMode="auto">
            <a:xfrm>
              <a:off x="1440" y="912"/>
              <a:ext cx="0" cy="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39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MS PGothic" pitchFamily="34" charset="-128"/>
                <a:cs typeface="+mn-cs"/>
              </a:endParaRPr>
            </a:p>
          </p:txBody>
        </p:sp>
        <p:sp>
          <p:nvSpPr>
            <p:cNvPr id="18455" name="Line 7"/>
            <p:cNvSpPr>
              <a:spLocks noChangeShapeType="1"/>
            </p:cNvSpPr>
            <p:nvPr/>
          </p:nvSpPr>
          <p:spPr bwMode="auto">
            <a:xfrm>
              <a:off x="1440" y="3312"/>
              <a:ext cx="27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39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MS PGothic" pitchFamily="34" charset="-128"/>
                <a:cs typeface="+mn-cs"/>
              </a:endParaRPr>
            </a:p>
          </p:txBody>
        </p:sp>
      </p:grpSp>
      <p:sp>
        <p:nvSpPr>
          <p:cNvPr id="18450" name="Freeform 11"/>
          <p:cNvSpPr>
            <a:spLocks/>
          </p:cNvSpPr>
          <p:nvPr/>
        </p:nvSpPr>
        <p:spPr bwMode="auto">
          <a:xfrm>
            <a:off x="2133595" y="1679061"/>
            <a:ext cx="4469087" cy="4035933"/>
          </a:xfrm>
          <a:custGeom>
            <a:avLst/>
            <a:gdLst>
              <a:gd name="T0" fmla="*/ 0 w 2160"/>
              <a:gd name="T1" fmla="*/ 2400 h 2400"/>
              <a:gd name="T2" fmla="*/ 624 w 2160"/>
              <a:gd name="T3" fmla="*/ 1920 h 2400"/>
              <a:gd name="T4" fmla="*/ 864 w 2160"/>
              <a:gd name="T5" fmla="*/ 1728 h 2400"/>
              <a:gd name="T6" fmla="*/ 1344 w 2160"/>
              <a:gd name="T7" fmla="*/ 1008 h 2400"/>
              <a:gd name="T8" fmla="*/ 1872 w 2160"/>
              <a:gd name="T9" fmla="*/ 432 h 2400"/>
              <a:gd name="T10" fmla="*/ 2160 w 2160"/>
              <a:gd name="T11" fmla="*/ 0 h 2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60"/>
              <a:gd name="T19" fmla="*/ 0 h 2400"/>
              <a:gd name="T20" fmla="*/ 2160 w 2160"/>
              <a:gd name="T21" fmla="*/ 2400 h 2400"/>
              <a:gd name="connsiteX0" fmla="*/ 0 w 10000"/>
              <a:gd name="connsiteY0" fmla="*/ 10000 h 10000"/>
              <a:gd name="connsiteX1" fmla="*/ 2889 w 10000"/>
              <a:gd name="connsiteY1" fmla="*/ 8000 h 10000"/>
              <a:gd name="connsiteX2" fmla="*/ 4190 w 10000"/>
              <a:gd name="connsiteY2" fmla="*/ 6785 h 10000"/>
              <a:gd name="connsiteX3" fmla="*/ 6222 w 10000"/>
              <a:gd name="connsiteY3" fmla="*/ 4200 h 10000"/>
              <a:gd name="connsiteX4" fmla="*/ 8667 w 10000"/>
              <a:gd name="connsiteY4" fmla="*/ 1800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889 w 10000"/>
              <a:gd name="connsiteY1" fmla="*/ 8000 h 10000"/>
              <a:gd name="connsiteX2" fmla="*/ 4190 w 10000"/>
              <a:gd name="connsiteY2" fmla="*/ 6785 h 10000"/>
              <a:gd name="connsiteX3" fmla="*/ 6168 w 10000"/>
              <a:gd name="connsiteY3" fmla="*/ 4496 h 10000"/>
              <a:gd name="connsiteX4" fmla="*/ 8667 w 10000"/>
              <a:gd name="connsiteY4" fmla="*/ 1800 h 10000"/>
              <a:gd name="connsiteX5" fmla="*/ 10000 w 10000"/>
              <a:gd name="connsiteY5" fmla="*/ 0 h 10000"/>
              <a:gd name="connsiteX0" fmla="*/ 0 w 10732"/>
              <a:gd name="connsiteY0" fmla="*/ 10593 h 10593"/>
              <a:gd name="connsiteX1" fmla="*/ 2889 w 10732"/>
              <a:gd name="connsiteY1" fmla="*/ 8593 h 10593"/>
              <a:gd name="connsiteX2" fmla="*/ 4190 w 10732"/>
              <a:gd name="connsiteY2" fmla="*/ 7378 h 10593"/>
              <a:gd name="connsiteX3" fmla="*/ 6168 w 10732"/>
              <a:gd name="connsiteY3" fmla="*/ 5089 h 10593"/>
              <a:gd name="connsiteX4" fmla="*/ 8667 w 10732"/>
              <a:gd name="connsiteY4" fmla="*/ 2393 h 10593"/>
              <a:gd name="connsiteX5" fmla="*/ 10732 w 10732"/>
              <a:gd name="connsiteY5" fmla="*/ 0 h 10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32" h="10593">
                <a:moveTo>
                  <a:pt x="0" y="10593"/>
                </a:moveTo>
                <a:cubicBezTo>
                  <a:pt x="1111" y="9826"/>
                  <a:pt x="2191" y="9129"/>
                  <a:pt x="2889" y="8593"/>
                </a:cubicBezTo>
                <a:cubicBezTo>
                  <a:pt x="3587" y="8057"/>
                  <a:pt x="3644" y="7962"/>
                  <a:pt x="4190" y="7378"/>
                </a:cubicBezTo>
                <a:cubicBezTo>
                  <a:pt x="4736" y="6794"/>
                  <a:pt x="5422" y="5920"/>
                  <a:pt x="6168" y="5089"/>
                </a:cubicBezTo>
                <a:cubicBezTo>
                  <a:pt x="6914" y="4258"/>
                  <a:pt x="8037" y="3093"/>
                  <a:pt x="8667" y="2393"/>
                </a:cubicBezTo>
                <a:cubicBezTo>
                  <a:pt x="9296" y="1693"/>
                  <a:pt x="10380" y="550"/>
                  <a:pt x="10732" y="0"/>
                </a:cubicBezTo>
              </a:path>
            </a:pathLst>
          </a:custGeom>
          <a:noFill/>
          <a:ln w="2540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00" tIns="45700" rIns="91400" bIns="45700"/>
          <a:lstStyle/>
          <a:p>
            <a:pPr marL="0" marR="0" lvl="0" indent="0" algn="l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MS PGothic" pitchFamily="34" charset="-128"/>
              <a:cs typeface="+mn-cs"/>
            </a:endParaRPr>
          </a:p>
        </p:txBody>
      </p:sp>
      <p:sp>
        <p:nvSpPr>
          <p:cNvPr id="18451" name="Text Box 26"/>
          <p:cNvSpPr txBox="1">
            <a:spLocks noChangeArrowheads="1"/>
          </p:cNvSpPr>
          <p:nvPr/>
        </p:nvSpPr>
        <p:spPr bwMode="auto">
          <a:xfrm>
            <a:off x="6327775" y="1277893"/>
            <a:ext cx="1974849" cy="707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0" tIns="45700" rIns="91400" bIns="457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Unregulated marginal cost</a:t>
            </a:r>
          </a:p>
        </p:txBody>
      </p:sp>
      <p:sp>
        <p:nvSpPr>
          <p:cNvPr id="30" name="Rectangle 27"/>
          <p:cNvSpPr txBox="1">
            <a:spLocks noChangeArrowheads="1"/>
          </p:cNvSpPr>
          <p:nvPr/>
        </p:nvSpPr>
        <p:spPr>
          <a:xfrm>
            <a:off x="0" y="11"/>
            <a:ext cx="9144000" cy="685802"/>
          </a:xfrm>
          <a:prstGeom prst="rect">
            <a:avLst/>
          </a:prstGeom>
        </p:spPr>
        <p:txBody>
          <a:bodyPr lIns="91400" tIns="45700" rIns="91400" bIns="45700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Figure </a:t>
            </a:r>
            <a:r>
              <a:rPr lang="en-US" sz="2400" b="1" kern="0" dirty="0">
                <a:solidFill>
                  <a:srgbClr val="000000"/>
                </a:solidFill>
                <a:latin typeface="Times New Roman"/>
              </a:rPr>
              <a:t>5ab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.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  Industry Supply with and without Price Regulation</a:t>
            </a:r>
          </a:p>
          <a:p>
            <a:pPr marL="0" marR="0" lvl="0" indent="0" algn="ctr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Regulation restricts the amount paid per unit quantity to producers, whose factor (</a:t>
            </a: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K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) is supplied inelastically in the short run but elastically in the long run.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+mj-cs"/>
            </a:endParaRPr>
          </a:p>
        </p:txBody>
      </p:sp>
      <p:sp>
        <p:nvSpPr>
          <p:cNvPr id="32" name="Text Box 39"/>
          <p:cNvSpPr txBox="1">
            <a:spLocks noChangeArrowheads="1"/>
          </p:cNvSpPr>
          <p:nvPr/>
        </p:nvSpPr>
        <p:spPr bwMode="auto">
          <a:xfrm>
            <a:off x="6845293" y="5771955"/>
            <a:ext cx="1898650" cy="46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0" tIns="45700" rIns="91400" bIns="457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Quantity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 Box 39"/>
              <p:cNvSpPr txBox="1">
                <a:spLocks noChangeArrowheads="1"/>
              </p:cNvSpPr>
              <p:nvPr/>
            </p:nvSpPr>
            <p:spPr bwMode="auto">
              <a:xfrm>
                <a:off x="291548" y="990621"/>
                <a:ext cx="3074503" cy="6148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00" tIns="45700" rIns="91400" bIns="45700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marR="0" lvl="0" indent="0" algn="ctr" defTabSz="91398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MS PGothic" pitchFamily="34" charset="-128"/>
                    <a:cs typeface="+mn-cs"/>
                  </a:rPr>
                  <a:t>Full price = </a:t>
                </a:r>
                <a14:m>
                  <m:oMath xmlns:m="http://schemas.openxmlformats.org/officeDocument/2006/math">
                    <m:r>
                      <a:rPr kumimoji="0" lang="en-US" alt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S PGothic" pitchFamily="34" charset="-128"/>
                        <a:cs typeface="+mn-cs"/>
                      </a:rPr>
                      <m:t>𝑃</m:t>
                    </m:r>
                    <m:r>
                      <a:rPr kumimoji="0" lang="en-US" alt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S PGothic" pitchFamily="34" charset="-128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  <m:t>𝑤𝐿</m:t>
                        </m:r>
                        <m:r>
                          <a:rPr kumimoji="0" lang="en-US" alt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  <m:t>+</m:t>
                        </m:r>
                        <m:r>
                          <a:rPr kumimoji="0" lang="en-US" alt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  <m:t>𝑟𝐾</m:t>
                        </m:r>
                      </m:num>
                      <m:den>
                        <m:r>
                          <a:rPr kumimoji="0" lang="en-US" alt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  <m:t>𝑌</m:t>
                        </m:r>
                      </m:den>
                    </m:f>
                  </m:oMath>
                </a14:m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33" name="Text 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1548" y="990621"/>
                <a:ext cx="3074503" cy="614808"/>
              </a:xfrm>
              <a:prstGeom prst="rect">
                <a:avLst/>
              </a:prstGeom>
              <a:blipFill>
                <a:blip r:embed="rId3"/>
                <a:stretch>
                  <a:fillRect l="-2479" b="-1020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 Box 39"/>
          <p:cNvSpPr txBox="1">
            <a:spLocks noChangeArrowheads="1"/>
          </p:cNvSpPr>
          <p:nvPr/>
        </p:nvSpPr>
        <p:spPr bwMode="auto">
          <a:xfrm>
            <a:off x="1512134" y="5941645"/>
            <a:ext cx="548271" cy="46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0" tIns="45700" rIns="91400" bIns="457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0</a:t>
            </a:r>
          </a:p>
        </p:txBody>
      </p:sp>
      <p:sp>
        <p:nvSpPr>
          <p:cNvPr id="3" name="Freeform 11">
            <a:extLst>
              <a:ext uri="{FF2B5EF4-FFF2-40B4-BE49-F238E27FC236}">
                <a16:creationId xmlns:a16="http://schemas.microsoft.com/office/drawing/2014/main" id="{FACB9BBD-3D8D-A599-1CEC-D2A694C1C069}"/>
              </a:ext>
            </a:extLst>
          </p:cNvPr>
          <p:cNvSpPr>
            <a:spLocks/>
          </p:cNvSpPr>
          <p:nvPr/>
        </p:nvSpPr>
        <p:spPr bwMode="auto">
          <a:xfrm rot="2249936">
            <a:off x="5400496" y="1753812"/>
            <a:ext cx="979618" cy="2308193"/>
          </a:xfrm>
          <a:custGeom>
            <a:avLst/>
            <a:gdLst>
              <a:gd name="T0" fmla="*/ 0 w 2160"/>
              <a:gd name="T1" fmla="*/ 2400 h 2400"/>
              <a:gd name="T2" fmla="*/ 624 w 2160"/>
              <a:gd name="T3" fmla="*/ 1920 h 2400"/>
              <a:gd name="T4" fmla="*/ 864 w 2160"/>
              <a:gd name="T5" fmla="*/ 1728 h 2400"/>
              <a:gd name="T6" fmla="*/ 1344 w 2160"/>
              <a:gd name="T7" fmla="*/ 1008 h 2400"/>
              <a:gd name="T8" fmla="*/ 1872 w 2160"/>
              <a:gd name="T9" fmla="*/ 432 h 2400"/>
              <a:gd name="T10" fmla="*/ 2160 w 2160"/>
              <a:gd name="T11" fmla="*/ 0 h 2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60"/>
              <a:gd name="T19" fmla="*/ 0 h 2400"/>
              <a:gd name="T20" fmla="*/ 2160 w 2160"/>
              <a:gd name="T21" fmla="*/ 2400 h 2400"/>
              <a:gd name="connsiteX0" fmla="*/ 0 w 10000"/>
              <a:gd name="connsiteY0" fmla="*/ 10000 h 10000"/>
              <a:gd name="connsiteX1" fmla="*/ 2889 w 10000"/>
              <a:gd name="connsiteY1" fmla="*/ 8000 h 10000"/>
              <a:gd name="connsiteX2" fmla="*/ 4190 w 10000"/>
              <a:gd name="connsiteY2" fmla="*/ 6785 h 10000"/>
              <a:gd name="connsiteX3" fmla="*/ 6222 w 10000"/>
              <a:gd name="connsiteY3" fmla="*/ 4200 h 10000"/>
              <a:gd name="connsiteX4" fmla="*/ 8667 w 10000"/>
              <a:gd name="connsiteY4" fmla="*/ 1800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889 w 10000"/>
              <a:gd name="connsiteY1" fmla="*/ 8000 h 10000"/>
              <a:gd name="connsiteX2" fmla="*/ 4190 w 10000"/>
              <a:gd name="connsiteY2" fmla="*/ 6785 h 10000"/>
              <a:gd name="connsiteX3" fmla="*/ 6168 w 10000"/>
              <a:gd name="connsiteY3" fmla="*/ 4496 h 10000"/>
              <a:gd name="connsiteX4" fmla="*/ 8667 w 10000"/>
              <a:gd name="connsiteY4" fmla="*/ 1800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889 w 10000"/>
              <a:gd name="connsiteY1" fmla="*/ 8000 h 10000"/>
              <a:gd name="connsiteX2" fmla="*/ 4190 w 10000"/>
              <a:gd name="connsiteY2" fmla="*/ 6785 h 10000"/>
              <a:gd name="connsiteX3" fmla="*/ 6168 w 10000"/>
              <a:gd name="connsiteY3" fmla="*/ 4496 h 10000"/>
              <a:gd name="connsiteX4" fmla="*/ 8043 w 10000"/>
              <a:gd name="connsiteY4" fmla="*/ 1622 h 10000"/>
              <a:gd name="connsiteX5" fmla="*/ 10000 w 10000"/>
              <a:gd name="connsiteY5" fmla="*/ 0 h 10000"/>
              <a:gd name="connsiteX0" fmla="*/ 0 w 9512"/>
              <a:gd name="connsiteY0" fmla="*/ 11511 h 11511"/>
              <a:gd name="connsiteX1" fmla="*/ 2889 w 9512"/>
              <a:gd name="connsiteY1" fmla="*/ 9511 h 11511"/>
              <a:gd name="connsiteX2" fmla="*/ 4190 w 9512"/>
              <a:gd name="connsiteY2" fmla="*/ 8296 h 11511"/>
              <a:gd name="connsiteX3" fmla="*/ 6168 w 9512"/>
              <a:gd name="connsiteY3" fmla="*/ 6007 h 11511"/>
              <a:gd name="connsiteX4" fmla="*/ 8043 w 9512"/>
              <a:gd name="connsiteY4" fmla="*/ 3133 h 11511"/>
              <a:gd name="connsiteX5" fmla="*/ 9512 w 9512"/>
              <a:gd name="connsiteY5" fmla="*/ 0 h 11511"/>
              <a:gd name="connsiteX0" fmla="*/ 0 w 10000"/>
              <a:gd name="connsiteY0" fmla="*/ 10000 h 10000"/>
              <a:gd name="connsiteX1" fmla="*/ 3037 w 10000"/>
              <a:gd name="connsiteY1" fmla="*/ 8263 h 10000"/>
              <a:gd name="connsiteX2" fmla="*/ 4405 w 10000"/>
              <a:gd name="connsiteY2" fmla="*/ 7207 h 10000"/>
              <a:gd name="connsiteX3" fmla="*/ 6484 w 10000"/>
              <a:gd name="connsiteY3" fmla="*/ 5218 h 10000"/>
              <a:gd name="connsiteX4" fmla="*/ 8456 w 10000"/>
              <a:gd name="connsiteY4" fmla="*/ 2722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3037 w 10000"/>
              <a:gd name="connsiteY1" fmla="*/ 8263 h 10000"/>
              <a:gd name="connsiteX2" fmla="*/ 4405 w 10000"/>
              <a:gd name="connsiteY2" fmla="*/ 7207 h 10000"/>
              <a:gd name="connsiteX3" fmla="*/ 6484 w 10000"/>
              <a:gd name="connsiteY3" fmla="*/ 5218 h 10000"/>
              <a:gd name="connsiteX4" fmla="*/ 8456 w 10000"/>
              <a:gd name="connsiteY4" fmla="*/ 2722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3037 w 10000"/>
              <a:gd name="connsiteY1" fmla="*/ 8263 h 10000"/>
              <a:gd name="connsiteX2" fmla="*/ 4405 w 10000"/>
              <a:gd name="connsiteY2" fmla="*/ 7207 h 10000"/>
              <a:gd name="connsiteX3" fmla="*/ 6484 w 10000"/>
              <a:gd name="connsiteY3" fmla="*/ 5218 h 10000"/>
              <a:gd name="connsiteX4" fmla="*/ 8456 w 10000"/>
              <a:gd name="connsiteY4" fmla="*/ 2722 h 10000"/>
              <a:gd name="connsiteX5" fmla="*/ 10000 w 10000"/>
              <a:gd name="connsiteY5" fmla="*/ 0 h 10000"/>
              <a:gd name="connsiteX0" fmla="*/ 0 w 9601"/>
              <a:gd name="connsiteY0" fmla="*/ 10077 h 10077"/>
              <a:gd name="connsiteX1" fmla="*/ 3037 w 9601"/>
              <a:gd name="connsiteY1" fmla="*/ 8340 h 10077"/>
              <a:gd name="connsiteX2" fmla="*/ 4405 w 9601"/>
              <a:gd name="connsiteY2" fmla="*/ 7284 h 10077"/>
              <a:gd name="connsiteX3" fmla="*/ 6484 w 9601"/>
              <a:gd name="connsiteY3" fmla="*/ 5295 h 10077"/>
              <a:gd name="connsiteX4" fmla="*/ 8456 w 9601"/>
              <a:gd name="connsiteY4" fmla="*/ 2799 h 10077"/>
              <a:gd name="connsiteX5" fmla="*/ 9601 w 9601"/>
              <a:gd name="connsiteY5" fmla="*/ 0 h 10077"/>
              <a:gd name="connsiteX0" fmla="*/ 0 w 6837"/>
              <a:gd name="connsiteY0" fmla="*/ 8276 h 8276"/>
              <a:gd name="connsiteX1" fmla="*/ 1425 w 6837"/>
              <a:gd name="connsiteY1" fmla="*/ 7228 h 8276"/>
              <a:gd name="connsiteX2" fmla="*/ 3590 w 6837"/>
              <a:gd name="connsiteY2" fmla="*/ 5255 h 8276"/>
              <a:gd name="connsiteX3" fmla="*/ 5644 w 6837"/>
              <a:gd name="connsiteY3" fmla="*/ 2778 h 8276"/>
              <a:gd name="connsiteX4" fmla="*/ 6837 w 6837"/>
              <a:gd name="connsiteY4" fmla="*/ 0 h 8276"/>
              <a:gd name="connsiteX0" fmla="*/ 0 w 7916"/>
              <a:gd name="connsiteY0" fmla="*/ 8734 h 8734"/>
              <a:gd name="connsiteX1" fmla="*/ 3167 w 7916"/>
              <a:gd name="connsiteY1" fmla="*/ 6350 h 8734"/>
              <a:gd name="connsiteX2" fmla="*/ 6171 w 7916"/>
              <a:gd name="connsiteY2" fmla="*/ 3357 h 8734"/>
              <a:gd name="connsiteX3" fmla="*/ 7916 w 7916"/>
              <a:gd name="connsiteY3" fmla="*/ 0 h 8734"/>
              <a:gd name="connsiteX0" fmla="*/ 0 w 5999"/>
              <a:gd name="connsiteY0" fmla="*/ 7270 h 7270"/>
              <a:gd name="connsiteX1" fmla="*/ 3795 w 5999"/>
              <a:gd name="connsiteY1" fmla="*/ 3844 h 7270"/>
              <a:gd name="connsiteX2" fmla="*/ 5999 w 5999"/>
              <a:gd name="connsiteY2" fmla="*/ 0 h 7270"/>
              <a:gd name="connsiteX0" fmla="*/ 0 w 9598"/>
              <a:gd name="connsiteY0" fmla="*/ 9664 h 9664"/>
              <a:gd name="connsiteX1" fmla="*/ 5924 w 9598"/>
              <a:gd name="connsiteY1" fmla="*/ 5287 h 9664"/>
              <a:gd name="connsiteX2" fmla="*/ 9598 w 9598"/>
              <a:gd name="connsiteY2" fmla="*/ 0 h 9664"/>
              <a:gd name="connsiteX0" fmla="*/ 0 w 10000"/>
              <a:gd name="connsiteY0" fmla="*/ 10000 h 10000"/>
              <a:gd name="connsiteX1" fmla="*/ 5215 w 10000"/>
              <a:gd name="connsiteY1" fmla="*/ 5187 h 10000"/>
              <a:gd name="connsiteX2" fmla="*/ 10000 w 10000"/>
              <a:gd name="connsiteY2" fmla="*/ 0 h 10000"/>
              <a:gd name="connsiteX0" fmla="*/ 0 w 8804"/>
              <a:gd name="connsiteY0" fmla="*/ 10221 h 10221"/>
              <a:gd name="connsiteX1" fmla="*/ 5215 w 8804"/>
              <a:gd name="connsiteY1" fmla="*/ 5408 h 10221"/>
              <a:gd name="connsiteX2" fmla="*/ 8804 w 8804"/>
              <a:gd name="connsiteY2" fmla="*/ 0 h 10221"/>
              <a:gd name="connsiteX0" fmla="*/ 0 w 10000"/>
              <a:gd name="connsiteY0" fmla="*/ 10000 h 10000"/>
              <a:gd name="connsiteX1" fmla="*/ 5923 w 10000"/>
              <a:gd name="connsiteY1" fmla="*/ 5291 h 10000"/>
              <a:gd name="connsiteX2" fmla="*/ 10000 w 10000"/>
              <a:gd name="connsiteY2" fmla="*/ 0 h 10000"/>
              <a:gd name="connsiteX0" fmla="*/ 0 w 9389"/>
              <a:gd name="connsiteY0" fmla="*/ 10062 h 10062"/>
              <a:gd name="connsiteX1" fmla="*/ 5923 w 9389"/>
              <a:gd name="connsiteY1" fmla="*/ 5353 h 10062"/>
              <a:gd name="connsiteX2" fmla="*/ 9389 w 9389"/>
              <a:gd name="connsiteY2" fmla="*/ 0 h 10062"/>
              <a:gd name="connsiteX0" fmla="*/ 0 w 10000"/>
              <a:gd name="connsiteY0" fmla="*/ 10000 h 10000"/>
              <a:gd name="connsiteX1" fmla="*/ 6163 w 10000"/>
              <a:gd name="connsiteY1" fmla="*/ 4798 h 10000"/>
              <a:gd name="connsiteX2" fmla="*/ 10000 w 10000"/>
              <a:gd name="connsiteY2" fmla="*/ 0 h 10000"/>
              <a:gd name="connsiteX0" fmla="*/ 0 w 10000"/>
              <a:gd name="connsiteY0" fmla="*/ 10000 h 10000"/>
              <a:gd name="connsiteX1" fmla="*/ 6163 w 10000"/>
              <a:gd name="connsiteY1" fmla="*/ 4798 h 10000"/>
              <a:gd name="connsiteX2" fmla="*/ 10000 w 10000"/>
              <a:gd name="connsiteY2" fmla="*/ 0 h 10000"/>
              <a:gd name="connsiteX0" fmla="*/ 0 w 10000"/>
              <a:gd name="connsiteY0" fmla="*/ 10000 h 10000"/>
              <a:gd name="connsiteX1" fmla="*/ 6163 w 10000"/>
              <a:gd name="connsiteY1" fmla="*/ 4798 h 10000"/>
              <a:gd name="connsiteX2" fmla="*/ 10000 w 10000"/>
              <a:gd name="connsiteY2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2011" y="8303"/>
                  <a:pt x="4496" y="6420"/>
                  <a:pt x="6163" y="4798"/>
                </a:cubicBezTo>
                <a:cubicBezTo>
                  <a:pt x="7527" y="3272"/>
                  <a:pt x="9196" y="1593"/>
                  <a:pt x="10000" y="0"/>
                </a:cubicBezTo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00" tIns="45700" rIns="91400" bIns="45700"/>
          <a:lstStyle/>
          <a:p>
            <a:pPr marL="0" marR="0" lvl="0" indent="0" algn="l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MS PGothic" pitchFamily="34" charset="-128"/>
              <a:cs typeface="+mn-cs"/>
            </a:endParaRPr>
          </a:p>
        </p:txBody>
      </p:sp>
      <p:sp>
        <p:nvSpPr>
          <p:cNvPr id="4" name="Text Box 26">
            <a:extLst>
              <a:ext uri="{FF2B5EF4-FFF2-40B4-BE49-F238E27FC236}">
                <a16:creationId xmlns:a16="http://schemas.microsoft.com/office/drawing/2014/main" id="{799BA469-F4E5-FBAC-8EBA-48715913F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0305" y="2830217"/>
            <a:ext cx="1464934" cy="707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0" tIns="45700" rIns="91400" bIns="457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MC with ceiling - SR</a:t>
            </a:r>
          </a:p>
        </p:txBody>
      </p:sp>
      <p:sp>
        <p:nvSpPr>
          <p:cNvPr id="6" name="Freeform 11">
            <a:extLst>
              <a:ext uri="{FF2B5EF4-FFF2-40B4-BE49-F238E27FC236}">
                <a16:creationId xmlns:a16="http://schemas.microsoft.com/office/drawing/2014/main" id="{8E173228-D129-A581-C151-9D849F8B70CC}"/>
              </a:ext>
            </a:extLst>
          </p:cNvPr>
          <p:cNvSpPr>
            <a:spLocks/>
          </p:cNvSpPr>
          <p:nvPr/>
        </p:nvSpPr>
        <p:spPr bwMode="auto">
          <a:xfrm>
            <a:off x="1834483" y="3544199"/>
            <a:ext cx="2924566" cy="1384687"/>
          </a:xfrm>
          <a:custGeom>
            <a:avLst/>
            <a:gdLst>
              <a:gd name="T0" fmla="*/ 0 w 2160"/>
              <a:gd name="T1" fmla="*/ 2400 h 2400"/>
              <a:gd name="T2" fmla="*/ 624 w 2160"/>
              <a:gd name="T3" fmla="*/ 1920 h 2400"/>
              <a:gd name="T4" fmla="*/ 864 w 2160"/>
              <a:gd name="T5" fmla="*/ 1728 h 2400"/>
              <a:gd name="T6" fmla="*/ 1344 w 2160"/>
              <a:gd name="T7" fmla="*/ 1008 h 2400"/>
              <a:gd name="T8" fmla="*/ 1872 w 2160"/>
              <a:gd name="T9" fmla="*/ 432 h 2400"/>
              <a:gd name="T10" fmla="*/ 2160 w 2160"/>
              <a:gd name="T11" fmla="*/ 0 h 2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60"/>
              <a:gd name="T19" fmla="*/ 0 h 2400"/>
              <a:gd name="T20" fmla="*/ 2160 w 2160"/>
              <a:gd name="T21" fmla="*/ 2400 h 2400"/>
              <a:gd name="connsiteX0" fmla="*/ 0 w 10000"/>
              <a:gd name="connsiteY0" fmla="*/ 10000 h 10000"/>
              <a:gd name="connsiteX1" fmla="*/ 2889 w 10000"/>
              <a:gd name="connsiteY1" fmla="*/ 8000 h 10000"/>
              <a:gd name="connsiteX2" fmla="*/ 4190 w 10000"/>
              <a:gd name="connsiteY2" fmla="*/ 6785 h 10000"/>
              <a:gd name="connsiteX3" fmla="*/ 6222 w 10000"/>
              <a:gd name="connsiteY3" fmla="*/ 4200 h 10000"/>
              <a:gd name="connsiteX4" fmla="*/ 8667 w 10000"/>
              <a:gd name="connsiteY4" fmla="*/ 1800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889 w 10000"/>
              <a:gd name="connsiteY1" fmla="*/ 8000 h 10000"/>
              <a:gd name="connsiteX2" fmla="*/ 4190 w 10000"/>
              <a:gd name="connsiteY2" fmla="*/ 6785 h 10000"/>
              <a:gd name="connsiteX3" fmla="*/ 6168 w 10000"/>
              <a:gd name="connsiteY3" fmla="*/ 4496 h 10000"/>
              <a:gd name="connsiteX4" fmla="*/ 8667 w 10000"/>
              <a:gd name="connsiteY4" fmla="*/ 1800 h 10000"/>
              <a:gd name="connsiteX5" fmla="*/ 10000 w 10000"/>
              <a:gd name="connsiteY5" fmla="*/ 0 h 10000"/>
              <a:gd name="connsiteX0" fmla="*/ 0 w 10732"/>
              <a:gd name="connsiteY0" fmla="*/ 10593 h 10593"/>
              <a:gd name="connsiteX1" fmla="*/ 2889 w 10732"/>
              <a:gd name="connsiteY1" fmla="*/ 8593 h 10593"/>
              <a:gd name="connsiteX2" fmla="*/ 4190 w 10732"/>
              <a:gd name="connsiteY2" fmla="*/ 7378 h 10593"/>
              <a:gd name="connsiteX3" fmla="*/ 6168 w 10732"/>
              <a:gd name="connsiteY3" fmla="*/ 5089 h 10593"/>
              <a:gd name="connsiteX4" fmla="*/ 8667 w 10732"/>
              <a:gd name="connsiteY4" fmla="*/ 2393 h 10593"/>
              <a:gd name="connsiteX5" fmla="*/ 10732 w 10732"/>
              <a:gd name="connsiteY5" fmla="*/ 0 h 10593"/>
              <a:gd name="connsiteX0" fmla="*/ 0 w 11464"/>
              <a:gd name="connsiteY0" fmla="*/ 9971 h 9971"/>
              <a:gd name="connsiteX1" fmla="*/ 3621 w 11464"/>
              <a:gd name="connsiteY1" fmla="*/ 8593 h 9971"/>
              <a:gd name="connsiteX2" fmla="*/ 4922 w 11464"/>
              <a:gd name="connsiteY2" fmla="*/ 7378 h 9971"/>
              <a:gd name="connsiteX3" fmla="*/ 6900 w 11464"/>
              <a:gd name="connsiteY3" fmla="*/ 5089 h 9971"/>
              <a:gd name="connsiteX4" fmla="*/ 9399 w 11464"/>
              <a:gd name="connsiteY4" fmla="*/ 2393 h 9971"/>
              <a:gd name="connsiteX5" fmla="*/ 11464 w 11464"/>
              <a:gd name="connsiteY5" fmla="*/ 0 h 9971"/>
              <a:gd name="connsiteX0" fmla="*/ 0 w 10000"/>
              <a:gd name="connsiteY0" fmla="*/ 10000 h 10000"/>
              <a:gd name="connsiteX1" fmla="*/ 3159 w 10000"/>
              <a:gd name="connsiteY1" fmla="*/ 8618 h 10000"/>
              <a:gd name="connsiteX2" fmla="*/ 4293 w 10000"/>
              <a:gd name="connsiteY2" fmla="*/ 7399 h 10000"/>
              <a:gd name="connsiteX3" fmla="*/ 6019 w 10000"/>
              <a:gd name="connsiteY3" fmla="*/ 5104 h 10000"/>
              <a:gd name="connsiteX4" fmla="*/ 8199 w 10000"/>
              <a:gd name="connsiteY4" fmla="*/ 2400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804 w 10000"/>
              <a:gd name="connsiteY1" fmla="*/ 8529 h 10000"/>
              <a:gd name="connsiteX2" fmla="*/ 4293 w 10000"/>
              <a:gd name="connsiteY2" fmla="*/ 7399 h 10000"/>
              <a:gd name="connsiteX3" fmla="*/ 6019 w 10000"/>
              <a:gd name="connsiteY3" fmla="*/ 5104 h 10000"/>
              <a:gd name="connsiteX4" fmla="*/ 8199 w 10000"/>
              <a:gd name="connsiteY4" fmla="*/ 2400 h 10000"/>
              <a:gd name="connsiteX5" fmla="*/ 10000 w 10000"/>
              <a:gd name="connsiteY5" fmla="*/ 0 h 10000"/>
              <a:gd name="connsiteX0" fmla="*/ 0 w 10236"/>
              <a:gd name="connsiteY0" fmla="*/ 9346 h 9346"/>
              <a:gd name="connsiteX1" fmla="*/ 3040 w 10236"/>
              <a:gd name="connsiteY1" fmla="*/ 8529 h 9346"/>
              <a:gd name="connsiteX2" fmla="*/ 4529 w 10236"/>
              <a:gd name="connsiteY2" fmla="*/ 7399 h 9346"/>
              <a:gd name="connsiteX3" fmla="*/ 6255 w 10236"/>
              <a:gd name="connsiteY3" fmla="*/ 5104 h 9346"/>
              <a:gd name="connsiteX4" fmla="*/ 8435 w 10236"/>
              <a:gd name="connsiteY4" fmla="*/ 2400 h 9346"/>
              <a:gd name="connsiteX5" fmla="*/ 10236 w 10236"/>
              <a:gd name="connsiteY5" fmla="*/ 0 h 9346"/>
              <a:gd name="connsiteX0" fmla="*/ 0 w 10000"/>
              <a:gd name="connsiteY0" fmla="*/ 10000 h 10000"/>
              <a:gd name="connsiteX1" fmla="*/ 2970 w 10000"/>
              <a:gd name="connsiteY1" fmla="*/ 9126 h 10000"/>
              <a:gd name="connsiteX2" fmla="*/ 4356 w 10000"/>
              <a:gd name="connsiteY2" fmla="*/ 7631 h 10000"/>
              <a:gd name="connsiteX3" fmla="*/ 6111 w 10000"/>
              <a:gd name="connsiteY3" fmla="*/ 5461 h 10000"/>
              <a:gd name="connsiteX4" fmla="*/ 8241 w 10000"/>
              <a:gd name="connsiteY4" fmla="*/ 2568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716 w 10000"/>
              <a:gd name="connsiteY1" fmla="*/ 8713 h 10000"/>
              <a:gd name="connsiteX2" fmla="*/ 4356 w 10000"/>
              <a:gd name="connsiteY2" fmla="*/ 7631 h 10000"/>
              <a:gd name="connsiteX3" fmla="*/ 6111 w 10000"/>
              <a:gd name="connsiteY3" fmla="*/ 5461 h 10000"/>
              <a:gd name="connsiteX4" fmla="*/ 8241 w 10000"/>
              <a:gd name="connsiteY4" fmla="*/ 2568 h 10000"/>
              <a:gd name="connsiteX5" fmla="*/ 10000 w 10000"/>
              <a:gd name="connsiteY5" fmla="*/ 0 h 10000"/>
              <a:gd name="connsiteX0" fmla="*/ 0 w 9700"/>
              <a:gd name="connsiteY0" fmla="*/ 9142 h 9142"/>
              <a:gd name="connsiteX1" fmla="*/ 2416 w 9700"/>
              <a:gd name="connsiteY1" fmla="*/ 8713 h 9142"/>
              <a:gd name="connsiteX2" fmla="*/ 4056 w 9700"/>
              <a:gd name="connsiteY2" fmla="*/ 7631 h 9142"/>
              <a:gd name="connsiteX3" fmla="*/ 5811 w 9700"/>
              <a:gd name="connsiteY3" fmla="*/ 5461 h 9142"/>
              <a:gd name="connsiteX4" fmla="*/ 7941 w 9700"/>
              <a:gd name="connsiteY4" fmla="*/ 2568 h 9142"/>
              <a:gd name="connsiteX5" fmla="*/ 9700 w 9700"/>
              <a:gd name="connsiteY5" fmla="*/ 0 h 9142"/>
              <a:gd name="connsiteX0" fmla="*/ 0 w 10000"/>
              <a:gd name="connsiteY0" fmla="*/ 10000 h 10000"/>
              <a:gd name="connsiteX1" fmla="*/ 2491 w 10000"/>
              <a:gd name="connsiteY1" fmla="*/ 9531 h 10000"/>
              <a:gd name="connsiteX2" fmla="*/ 4181 w 10000"/>
              <a:gd name="connsiteY2" fmla="*/ 8347 h 10000"/>
              <a:gd name="connsiteX3" fmla="*/ 5991 w 10000"/>
              <a:gd name="connsiteY3" fmla="*/ 5974 h 10000"/>
              <a:gd name="connsiteX4" fmla="*/ 8187 w 10000"/>
              <a:gd name="connsiteY4" fmla="*/ 2809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491 w 10000"/>
              <a:gd name="connsiteY1" fmla="*/ 9531 h 10000"/>
              <a:gd name="connsiteX2" fmla="*/ 4181 w 10000"/>
              <a:gd name="connsiteY2" fmla="*/ 8347 h 10000"/>
              <a:gd name="connsiteX3" fmla="*/ 6170 w 10000"/>
              <a:gd name="connsiteY3" fmla="*/ 5734 h 10000"/>
              <a:gd name="connsiteX4" fmla="*/ 8187 w 10000"/>
              <a:gd name="connsiteY4" fmla="*/ 2809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491 w 10000"/>
              <a:gd name="connsiteY1" fmla="*/ 9531 h 10000"/>
              <a:gd name="connsiteX2" fmla="*/ 4600 w 10000"/>
              <a:gd name="connsiteY2" fmla="*/ 9024 h 10000"/>
              <a:gd name="connsiteX3" fmla="*/ 6170 w 10000"/>
              <a:gd name="connsiteY3" fmla="*/ 5734 h 10000"/>
              <a:gd name="connsiteX4" fmla="*/ 8187 w 10000"/>
              <a:gd name="connsiteY4" fmla="*/ 2809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491 w 10000"/>
              <a:gd name="connsiteY1" fmla="*/ 9531 h 10000"/>
              <a:gd name="connsiteX2" fmla="*/ 4600 w 10000"/>
              <a:gd name="connsiteY2" fmla="*/ 9024 h 10000"/>
              <a:gd name="connsiteX3" fmla="*/ 6170 w 10000"/>
              <a:gd name="connsiteY3" fmla="*/ 5734 h 10000"/>
              <a:gd name="connsiteX4" fmla="*/ 8187 w 10000"/>
              <a:gd name="connsiteY4" fmla="*/ 2809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431 w 10000"/>
              <a:gd name="connsiteY1" fmla="*/ 9837 h 10000"/>
              <a:gd name="connsiteX2" fmla="*/ 4600 w 10000"/>
              <a:gd name="connsiteY2" fmla="*/ 9024 h 10000"/>
              <a:gd name="connsiteX3" fmla="*/ 6170 w 10000"/>
              <a:gd name="connsiteY3" fmla="*/ 5734 h 10000"/>
              <a:gd name="connsiteX4" fmla="*/ 8187 w 10000"/>
              <a:gd name="connsiteY4" fmla="*/ 2809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431 w 10000"/>
              <a:gd name="connsiteY1" fmla="*/ 9837 h 10000"/>
              <a:gd name="connsiteX2" fmla="*/ 4600 w 10000"/>
              <a:gd name="connsiteY2" fmla="*/ 9024 h 10000"/>
              <a:gd name="connsiteX3" fmla="*/ 6170 w 10000"/>
              <a:gd name="connsiteY3" fmla="*/ 5734 h 10000"/>
              <a:gd name="connsiteX4" fmla="*/ 8187 w 10000"/>
              <a:gd name="connsiteY4" fmla="*/ 2809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431 w 10000"/>
              <a:gd name="connsiteY1" fmla="*/ 9837 h 10000"/>
              <a:gd name="connsiteX2" fmla="*/ 4600 w 10000"/>
              <a:gd name="connsiteY2" fmla="*/ 9024 h 10000"/>
              <a:gd name="connsiteX3" fmla="*/ 6170 w 10000"/>
              <a:gd name="connsiteY3" fmla="*/ 5734 h 10000"/>
              <a:gd name="connsiteX4" fmla="*/ 8187 w 10000"/>
              <a:gd name="connsiteY4" fmla="*/ 2809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431 w 10000"/>
              <a:gd name="connsiteY1" fmla="*/ 9837 h 10000"/>
              <a:gd name="connsiteX2" fmla="*/ 4600 w 10000"/>
              <a:gd name="connsiteY2" fmla="*/ 9024 h 10000"/>
              <a:gd name="connsiteX3" fmla="*/ 6170 w 10000"/>
              <a:gd name="connsiteY3" fmla="*/ 5734 h 10000"/>
              <a:gd name="connsiteX4" fmla="*/ 8187 w 10000"/>
              <a:gd name="connsiteY4" fmla="*/ 2809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431 w 10000"/>
              <a:gd name="connsiteY1" fmla="*/ 9837 h 10000"/>
              <a:gd name="connsiteX2" fmla="*/ 4600 w 10000"/>
              <a:gd name="connsiteY2" fmla="*/ 9024 h 10000"/>
              <a:gd name="connsiteX3" fmla="*/ 6170 w 10000"/>
              <a:gd name="connsiteY3" fmla="*/ 5734 h 10000"/>
              <a:gd name="connsiteX4" fmla="*/ 8187 w 10000"/>
              <a:gd name="connsiteY4" fmla="*/ 2809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431 w 10000"/>
              <a:gd name="connsiteY1" fmla="*/ 9837 h 10000"/>
              <a:gd name="connsiteX2" fmla="*/ 4600 w 10000"/>
              <a:gd name="connsiteY2" fmla="*/ 9024 h 10000"/>
              <a:gd name="connsiteX3" fmla="*/ 6170 w 10000"/>
              <a:gd name="connsiteY3" fmla="*/ 5734 h 10000"/>
              <a:gd name="connsiteX4" fmla="*/ 10000 w 10000"/>
              <a:gd name="connsiteY4" fmla="*/ 0 h 10000"/>
              <a:gd name="connsiteX0" fmla="*/ 0 w 6170"/>
              <a:gd name="connsiteY0" fmla="*/ 4266 h 4266"/>
              <a:gd name="connsiteX1" fmla="*/ 2431 w 6170"/>
              <a:gd name="connsiteY1" fmla="*/ 4103 h 4266"/>
              <a:gd name="connsiteX2" fmla="*/ 4600 w 6170"/>
              <a:gd name="connsiteY2" fmla="*/ 3290 h 4266"/>
              <a:gd name="connsiteX3" fmla="*/ 6170 w 6170"/>
              <a:gd name="connsiteY3" fmla="*/ 0 h 4266"/>
              <a:gd name="connsiteX0" fmla="*/ 0 w 10000"/>
              <a:gd name="connsiteY0" fmla="*/ 10000 h 10000"/>
              <a:gd name="connsiteX1" fmla="*/ 3940 w 10000"/>
              <a:gd name="connsiteY1" fmla="*/ 9618 h 10000"/>
              <a:gd name="connsiteX2" fmla="*/ 7455 w 10000"/>
              <a:gd name="connsiteY2" fmla="*/ 7712 h 10000"/>
              <a:gd name="connsiteX3" fmla="*/ 10000 w 10000"/>
              <a:gd name="connsiteY3" fmla="*/ 0 h 10000"/>
              <a:gd name="connsiteX0" fmla="*/ 0 w 10000"/>
              <a:gd name="connsiteY0" fmla="*/ 10000 h 10027"/>
              <a:gd name="connsiteX1" fmla="*/ 3940 w 10000"/>
              <a:gd name="connsiteY1" fmla="*/ 9618 h 10027"/>
              <a:gd name="connsiteX2" fmla="*/ 6373 w 10000"/>
              <a:gd name="connsiteY2" fmla="*/ 4918 h 10027"/>
              <a:gd name="connsiteX3" fmla="*/ 10000 w 10000"/>
              <a:gd name="connsiteY3" fmla="*/ 0 h 10027"/>
              <a:gd name="connsiteX0" fmla="*/ 0 w 10000"/>
              <a:gd name="connsiteY0" fmla="*/ 10000 h 10027"/>
              <a:gd name="connsiteX1" fmla="*/ 3940 w 10000"/>
              <a:gd name="connsiteY1" fmla="*/ 9618 h 10027"/>
              <a:gd name="connsiteX2" fmla="*/ 6373 w 10000"/>
              <a:gd name="connsiteY2" fmla="*/ 4918 h 10027"/>
              <a:gd name="connsiteX3" fmla="*/ 10000 w 10000"/>
              <a:gd name="connsiteY3" fmla="*/ 0 h 10027"/>
              <a:gd name="connsiteX0" fmla="*/ 0 w 10000"/>
              <a:gd name="connsiteY0" fmla="*/ 10000 h 10000"/>
              <a:gd name="connsiteX1" fmla="*/ 3820 w 10000"/>
              <a:gd name="connsiteY1" fmla="*/ 8009 h 10000"/>
              <a:gd name="connsiteX2" fmla="*/ 6373 w 10000"/>
              <a:gd name="connsiteY2" fmla="*/ 4918 h 10000"/>
              <a:gd name="connsiteX3" fmla="*/ 10000 w 10000"/>
              <a:gd name="connsiteY3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1853" y="9684"/>
                  <a:pt x="2758" y="8856"/>
                  <a:pt x="3820" y="8009"/>
                </a:cubicBezTo>
                <a:cubicBezTo>
                  <a:pt x="4882" y="7162"/>
                  <a:pt x="5364" y="6522"/>
                  <a:pt x="6373" y="4918"/>
                </a:cubicBezTo>
                <a:cubicBezTo>
                  <a:pt x="7383" y="3315"/>
                  <a:pt x="8136" y="1716"/>
                  <a:pt x="10000" y="0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00" tIns="45700" rIns="91400" bIns="45700"/>
          <a:lstStyle/>
          <a:p>
            <a:pPr marL="0" marR="0" lvl="0" indent="0" algn="l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MS PGothic" pitchFamily="34" charset="-128"/>
              <a:cs typeface="+mn-cs"/>
            </a:endParaRPr>
          </a:p>
        </p:txBody>
      </p:sp>
      <p:sp>
        <p:nvSpPr>
          <p:cNvPr id="7" name="Text Box 26">
            <a:extLst>
              <a:ext uri="{FF2B5EF4-FFF2-40B4-BE49-F238E27FC236}">
                <a16:creationId xmlns:a16="http://schemas.microsoft.com/office/drawing/2014/main" id="{A01D731C-3206-331B-E36F-5A6D727D46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3939" y="3566793"/>
            <a:ext cx="1345602" cy="707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0" tIns="45700" rIns="91400" bIns="457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MC with floor</a:t>
            </a:r>
          </a:p>
        </p:txBody>
      </p:sp>
      <p:sp>
        <p:nvSpPr>
          <p:cNvPr id="8" name="Text Box 26">
            <a:extLst>
              <a:ext uri="{FF2B5EF4-FFF2-40B4-BE49-F238E27FC236}">
                <a16:creationId xmlns:a16="http://schemas.microsoft.com/office/drawing/2014/main" id="{068ED49B-4D2E-D9CA-9154-83CB8D9935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2117" y="5217465"/>
            <a:ext cx="1974849" cy="707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0" tIns="45700" rIns="91400" bIns="457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Unregulated marginal cost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099ED2-9AA0-5555-7C57-57AEAD366F3E}"/>
              </a:ext>
            </a:extLst>
          </p:cNvPr>
          <p:cNvSpPr txBox="1"/>
          <p:nvPr/>
        </p:nvSpPr>
        <p:spPr>
          <a:xfrm>
            <a:off x="34516" y="6414936"/>
            <a:ext cx="906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As drawn, both floor and ceiling refer to the same value of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rK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/Y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.  At the point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, neither binds.  Above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 is great enough that a ceiling would bind but a floor would not.  Below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, vice versa.</a:t>
            </a:r>
          </a:p>
        </p:txBody>
      </p:sp>
      <p:sp>
        <p:nvSpPr>
          <p:cNvPr id="12" name="Text Box 26">
            <a:extLst>
              <a:ext uri="{FF2B5EF4-FFF2-40B4-BE49-F238E27FC236}">
                <a16:creationId xmlns:a16="http://schemas.microsoft.com/office/drawing/2014/main" id="{6CC70EDE-B7E9-B999-7434-219D493968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5615" y="3136744"/>
            <a:ext cx="1345602" cy="400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0" tIns="45700" rIns="91400" bIns="457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Box 26">
                <a:extLst>
                  <a:ext uri="{FF2B5EF4-FFF2-40B4-BE49-F238E27FC236}">
                    <a16:creationId xmlns:a16="http://schemas.microsoft.com/office/drawing/2014/main" id="{D0C1E24F-D7F3-D534-5ED7-386353A62A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62285" y="2285178"/>
                <a:ext cx="1565465" cy="323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45700" tIns="22850" rIns="45700" bIns="22850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marR="0" lvl="0" indent="0" algn="ctr" defTabSz="45699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MS PGothic" pitchFamily="34" charset="-128"/>
                          <a:cs typeface="+mn-cs"/>
                        </a:rPr>
                        <m:t>𝑌</m:t>
                      </m:r>
                      <m:r>
                        <a:rPr kumimoji="0" lang="en-US" alt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MS PGothic" pitchFamily="34" charset="-128"/>
                          <a:cs typeface="+mn-cs"/>
                        </a:rPr>
                        <m:t>=</m:t>
                      </m:r>
                      <m:r>
                        <a:rPr kumimoji="0" lang="en-US" alt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MS PGothic" pitchFamily="34" charset="-128"/>
                          <a:cs typeface="+mn-cs"/>
                        </a:rPr>
                        <m:t>𝑆</m:t>
                      </m:r>
                      <m:r>
                        <a:rPr kumimoji="0" lang="en-US" alt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MS PGothic" pitchFamily="34" charset="-128"/>
                          <a:cs typeface="+mn-cs"/>
                        </a:rPr>
                        <m:t>(</m:t>
                      </m:r>
                      <m:r>
                        <a:rPr kumimoji="0" lang="en-US" alt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MS PGothic" pitchFamily="34" charset="-128"/>
                          <a:cs typeface="+mn-cs"/>
                        </a:rPr>
                        <m:t>𝑃</m:t>
                      </m:r>
                      <m:r>
                        <a:rPr kumimoji="0" lang="en-US" alt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MS PGothic" pitchFamily="34" charset="-128"/>
                          <a:cs typeface="+mn-cs"/>
                        </a:rPr>
                        <m:t>;</m:t>
                      </m:r>
                      <m:r>
                        <a:rPr kumimoji="0" lang="en-US" alt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MS PGothic" pitchFamily="34" charset="-128"/>
                          <a:cs typeface="+mn-cs"/>
                        </a:rPr>
                        <m:t>𝜌</m:t>
                      </m:r>
                      <m:r>
                        <a:rPr kumimoji="0" lang="en-US" alt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MS PGothic" pitchFamily="34" charset="-128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2" name="Text Box 26">
                <a:extLst>
                  <a:ext uri="{FF2B5EF4-FFF2-40B4-BE49-F238E27FC236}">
                    <a16:creationId xmlns:a16="http://schemas.microsoft.com/office/drawing/2014/main" id="{D0C1E24F-D7F3-D534-5ED7-386353A62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62285" y="2285178"/>
                <a:ext cx="1565465" cy="323145"/>
              </a:xfrm>
              <a:prstGeom prst="rect">
                <a:avLst/>
              </a:prstGeom>
              <a:blipFill>
                <a:blip r:embed="rId4"/>
                <a:stretch>
                  <a:fillRect b="-2307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reeform 14">
            <a:extLst>
              <a:ext uri="{FF2B5EF4-FFF2-40B4-BE49-F238E27FC236}">
                <a16:creationId xmlns:a16="http://schemas.microsoft.com/office/drawing/2014/main" id="{F49DA47C-F9E0-EA87-CB37-079FBDDA3C7C}"/>
              </a:ext>
            </a:extLst>
          </p:cNvPr>
          <p:cNvSpPr>
            <a:spLocks/>
          </p:cNvSpPr>
          <p:nvPr/>
        </p:nvSpPr>
        <p:spPr bwMode="auto">
          <a:xfrm>
            <a:off x="4790525" y="1513848"/>
            <a:ext cx="2111270" cy="3480595"/>
          </a:xfrm>
          <a:custGeom>
            <a:avLst/>
            <a:gdLst>
              <a:gd name="T0" fmla="*/ 0 w 2112"/>
              <a:gd name="T1" fmla="*/ 0 h 2112"/>
              <a:gd name="T2" fmla="*/ 144 w 2112"/>
              <a:gd name="T3" fmla="*/ 192 h 2112"/>
              <a:gd name="T4" fmla="*/ 624 w 2112"/>
              <a:gd name="T5" fmla="*/ 864 h 2112"/>
              <a:gd name="T6" fmla="*/ 1344 w 2112"/>
              <a:gd name="T7" fmla="*/ 1488 h 2112"/>
              <a:gd name="T8" fmla="*/ 2112 w 2112"/>
              <a:gd name="T9" fmla="*/ 2112 h 2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12"/>
              <a:gd name="T16" fmla="*/ 0 h 2112"/>
              <a:gd name="T17" fmla="*/ 2112 w 2112"/>
              <a:gd name="T18" fmla="*/ 2112 h 2112"/>
              <a:gd name="connsiteX0" fmla="*/ 0 w 11020"/>
              <a:gd name="connsiteY0" fmla="*/ 0 h 10816"/>
              <a:gd name="connsiteX1" fmla="*/ 682 w 11020"/>
              <a:gd name="connsiteY1" fmla="*/ 909 h 10816"/>
              <a:gd name="connsiteX2" fmla="*/ 2955 w 11020"/>
              <a:gd name="connsiteY2" fmla="*/ 4091 h 10816"/>
              <a:gd name="connsiteX3" fmla="*/ 6364 w 11020"/>
              <a:gd name="connsiteY3" fmla="*/ 7045 h 10816"/>
              <a:gd name="connsiteX4" fmla="*/ 11020 w 11020"/>
              <a:gd name="connsiteY4" fmla="*/ 10816 h 10816"/>
              <a:gd name="connsiteX0" fmla="*/ 0 w 11912"/>
              <a:gd name="connsiteY0" fmla="*/ 0 h 11785"/>
              <a:gd name="connsiteX1" fmla="*/ 1574 w 11912"/>
              <a:gd name="connsiteY1" fmla="*/ 1878 h 11785"/>
              <a:gd name="connsiteX2" fmla="*/ 3847 w 11912"/>
              <a:gd name="connsiteY2" fmla="*/ 5060 h 11785"/>
              <a:gd name="connsiteX3" fmla="*/ 7256 w 11912"/>
              <a:gd name="connsiteY3" fmla="*/ 8014 h 11785"/>
              <a:gd name="connsiteX4" fmla="*/ 11912 w 11912"/>
              <a:gd name="connsiteY4" fmla="*/ 11785 h 11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12" h="11785">
                <a:moveTo>
                  <a:pt x="0" y="0"/>
                </a:moveTo>
                <a:cubicBezTo>
                  <a:pt x="95" y="114"/>
                  <a:pt x="933" y="1035"/>
                  <a:pt x="1574" y="1878"/>
                </a:cubicBezTo>
                <a:cubicBezTo>
                  <a:pt x="2215" y="2721"/>
                  <a:pt x="2900" y="4037"/>
                  <a:pt x="3847" y="5060"/>
                </a:cubicBezTo>
                <a:cubicBezTo>
                  <a:pt x="4794" y="6083"/>
                  <a:pt x="6081" y="7030"/>
                  <a:pt x="7256" y="8014"/>
                </a:cubicBezTo>
                <a:cubicBezTo>
                  <a:pt x="8430" y="8999"/>
                  <a:pt x="10681" y="10800"/>
                  <a:pt x="11912" y="11785"/>
                </a:cubicBezTo>
              </a:path>
            </a:pathLst>
          </a:custGeom>
          <a:noFill/>
          <a:ln w="254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MS PGothic" pitchFamily="34" charset="-128"/>
              <a:cs typeface="+mn-cs"/>
            </a:endParaRPr>
          </a:p>
        </p:txBody>
      </p:sp>
      <p:sp>
        <p:nvSpPr>
          <p:cNvPr id="10" name="Text Box 26">
            <a:extLst>
              <a:ext uri="{FF2B5EF4-FFF2-40B4-BE49-F238E27FC236}">
                <a16:creationId xmlns:a16="http://schemas.microsoft.com/office/drawing/2014/main" id="{617CFF40-63AB-AF04-D68F-860AD479A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7003" y="4830329"/>
            <a:ext cx="1345602" cy="400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0" tIns="45700" rIns="91400" bIns="457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Demand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C4EF59-27E6-8988-6846-FAF9799443B9}"/>
              </a:ext>
            </a:extLst>
          </p:cNvPr>
          <p:cNvCxnSpPr>
            <a:cxnSpLocks/>
          </p:cNvCxnSpPr>
          <p:nvPr/>
        </p:nvCxnSpPr>
        <p:spPr>
          <a:xfrm>
            <a:off x="5500171" y="2887783"/>
            <a:ext cx="135682" cy="248961"/>
          </a:xfrm>
          <a:prstGeom prst="straightConnector1">
            <a:avLst/>
          </a:prstGeom>
          <a:ln w="25400">
            <a:solidFill>
              <a:srgbClr val="0000FF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9569A6A0-9F1E-22A8-9493-A0042318C03A}"/>
              </a:ext>
            </a:extLst>
          </p:cNvPr>
          <p:cNvSpPr/>
          <p:nvPr/>
        </p:nvSpPr>
        <p:spPr>
          <a:xfrm>
            <a:off x="5369203" y="2865045"/>
            <a:ext cx="80962" cy="85725"/>
          </a:xfrm>
          <a:prstGeom prst="ellipse">
            <a:avLst/>
          </a:prstGeom>
          <a:solidFill>
            <a:srgbClr val="009900"/>
          </a:solidFill>
          <a:ln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9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149EA49-A27D-F05B-CE4B-0C82DA3A550A}"/>
              </a:ext>
            </a:extLst>
          </p:cNvPr>
          <p:cNvSpPr/>
          <p:nvPr/>
        </p:nvSpPr>
        <p:spPr>
          <a:xfrm>
            <a:off x="5513215" y="3124651"/>
            <a:ext cx="80962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9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2F45347C-D762-E9A8-6B81-033F3E7D1480}"/>
              </a:ext>
            </a:extLst>
          </p:cNvPr>
          <p:cNvSpPr>
            <a:spLocks/>
          </p:cNvSpPr>
          <p:nvPr/>
        </p:nvSpPr>
        <p:spPr bwMode="auto">
          <a:xfrm>
            <a:off x="4751491" y="1228885"/>
            <a:ext cx="979618" cy="2308193"/>
          </a:xfrm>
          <a:custGeom>
            <a:avLst/>
            <a:gdLst>
              <a:gd name="T0" fmla="*/ 0 w 2160"/>
              <a:gd name="T1" fmla="*/ 2400 h 2400"/>
              <a:gd name="T2" fmla="*/ 624 w 2160"/>
              <a:gd name="T3" fmla="*/ 1920 h 2400"/>
              <a:gd name="T4" fmla="*/ 864 w 2160"/>
              <a:gd name="T5" fmla="*/ 1728 h 2400"/>
              <a:gd name="T6" fmla="*/ 1344 w 2160"/>
              <a:gd name="T7" fmla="*/ 1008 h 2400"/>
              <a:gd name="T8" fmla="*/ 1872 w 2160"/>
              <a:gd name="T9" fmla="*/ 432 h 2400"/>
              <a:gd name="T10" fmla="*/ 2160 w 2160"/>
              <a:gd name="T11" fmla="*/ 0 h 2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60"/>
              <a:gd name="T19" fmla="*/ 0 h 2400"/>
              <a:gd name="T20" fmla="*/ 2160 w 2160"/>
              <a:gd name="T21" fmla="*/ 2400 h 2400"/>
              <a:gd name="connsiteX0" fmla="*/ 0 w 10000"/>
              <a:gd name="connsiteY0" fmla="*/ 10000 h 10000"/>
              <a:gd name="connsiteX1" fmla="*/ 2889 w 10000"/>
              <a:gd name="connsiteY1" fmla="*/ 8000 h 10000"/>
              <a:gd name="connsiteX2" fmla="*/ 4190 w 10000"/>
              <a:gd name="connsiteY2" fmla="*/ 6785 h 10000"/>
              <a:gd name="connsiteX3" fmla="*/ 6222 w 10000"/>
              <a:gd name="connsiteY3" fmla="*/ 4200 h 10000"/>
              <a:gd name="connsiteX4" fmla="*/ 8667 w 10000"/>
              <a:gd name="connsiteY4" fmla="*/ 1800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889 w 10000"/>
              <a:gd name="connsiteY1" fmla="*/ 8000 h 10000"/>
              <a:gd name="connsiteX2" fmla="*/ 4190 w 10000"/>
              <a:gd name="connsiteY2" fmla="*/ 6785 h 10000"/>
              <a:gd name="connsiteX3" fmla="*/ 6168 w 10000"/>
              <a:gd name="connsiteY3" fmla="*/ 4496 h 10000"/>
              <a:gd name="connsiteX4" fmla="*/ 8667 w 10000"/>
              <a:gd name="connsiteY4" fmla="*/ 1800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889 w 10000"/>
              <a:gd name="connsiteY1" fmla="*/ 8000 h 10000"/>
              <a:gd name="connsiteX2" fmla="*/ 4190 w 10000"/>
              <a:gd name="connsiteY2" fmla="*/ 6785 h 10000"/>
              <a:gd name="connsiteX3" fmla="*/ 6168 w 10000"/>
              <a:gd name="connsiteY3" fmla="*/ 4496 h 10000"/>
              <a:gd name="connsiteX4" fmla="*/ 8043 w 10000"/>
              <a:gd name="connsiteY4" fmla="*/ 1622 h 10000"/>
              <a:gd name="connsiteX5" fmla="*/ 10000 w 10000"/>
              <a:gd name="connsiteY5" fmla="*/ 0 h 10000"/>
              <a:gd name="connsiteX0" fmla="*/ 0 w 9512"/>
              <a:gd name="connsiteY0" fmla="*/ 11511 h 11511"/>
              <a:gd name="connsiteX1" fmla="*/ 2889 w 9512"/>
              <a:gd name="connsiteY1" fmla="*/ 9511 h 11511"/>
              <a:gd name="connsiteX2" fmla="*/ 4190 w 9512"/>
              <a:gd name="connsiteY2" fmla="*/ 8296 h 11511"/>
              <a:gd name="connsiteX3" fmla="*/ 6168 w 9512"/>
              <a:gd name="connsiteY3" fmla="*/ 6007 h 11511"/>
              <a:gd name="connsiteX4" fmla="*/ 8043 w 9512"/>
              <a:gd name="connsiteY4" fmla="*/ 3133 h 11511"/>
              <a:gd name="connsiteX5" fmla="*/ 9512 w 9512"/>
              <a:gd name="connsiteY5" fmla="*/ 0 h 11511"/>
              <a:gd name="connsiteX0" fmla="*/ 0 w 10000"/>
              <a:gd name="connsiteY0" fmla="*/ 10000 h 10000"/>
              <a:gd name="connsiteX1" fmla="*/ 3037 w 10000"/>
              <a:gd name="connsiteY1" fmla="*/ 8263 h 10000"/>
              <a:gd name="connsiteX2" fmla="*/ 4405 w 10000"/>
              <a:gd name="connsiteY2" fmla="*/ 7207 h 10000"/>
              <a:gd name="connsiteX3" fmla="*/ 6484 w 10000"/>
              <a:gd name="connsiteY3" fmla="*/ 5218 h 10000"/>
              <a:gd name="connsiteX4" fmla="*/ 8456 w 10000"/>
              <a:gd name="connsiteY4" fmla="*/ 2722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3037 w 10000"/>
              <a:gd name="connsiteY1" fmla="*/ 8263 h 10000"/>
              <a:gd name="connsiteX2" fmla="*/ 4405 w 10000"/>
              <a:gd name="connsiteY2" fmla="*/ 7207 h 10000"/>
              <a:gd name="connsiteX3" fmla="*/ 6484 w 10000"/>
              <a:gd name="connsiteY3" fmla="*/ 5218 h 10000"/>
              <a:gd name="connsiteX4" fmla="*/ 8456 w 10000"/>
              <a:gd name="connsiteY4" fmla="*/ 2722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3037 w 10000"/>
              <a:gd name="connsiteY1" fmla="*/ 8263 h 10000"/>
              <a:gd name="connsiteX2" fmla="*/ 4405 w 10000"/>
              <a:gd name="connsiteY2" fmla="*/ 7207 h 10000"/>
              <a:gd name="connsiteX3" fmla="*/ 6484 w 10000"/>
              <a:gd name="connsiteY3" fmla="*/ 5218 h 10000"/>
              <a:gd name="connsiteX4" fmla="*/ 8456 w 10000"/>
              <a:gd name="connsiteY4" fmla="*/ 2722 h 10000"/>
              <a:gd name="connsiteX5" fmla="*/ 10000 w 10000"/>
              <a:gd name="connsiteY5" fmla="*/ 0 h 10000"/>
              <a:gd name="connsiteX0" fmla="*/ 0 w 9601"/>
              <a:gd name="connsiteY0" fmla="*/ 10077 h 10077"/>
              <a:gd name="connsiteX1" fmla="*/ 3037 w 9601"/>
              <a:gd name="connsiteY1" fmla="*/ 8340 h 10077"/>
              <a:gd name="connsiteX2" fmla="*/ 4405 w 9601"/>
              <a:gd name="connsiteY2" fmla="*/ 7284 h 10077"/>
              <a:gd name="connsiteX3" fmla="*/ 6484 w 9601"/>
              <a:gd name="connsiteY3" fmla="*/ 5295 h 10077"/>
              <a:gd name="connsiteX4" fmla="*/ 8456 w 9601"/>
              <a:gd name="connsiteY4" fmla="*/ 2799 h 10077"/>
              <a:gd name="connsiteX5" fmla="*/ 9601 w 9601"/>
              <a:gd name="connsiteY5" fmla="*/ 0 h 10077"/>
              <a:gd name="connsiteX0" fmla="*/ 0 w 6837"/>
              <a:gd name="connsiteY0" fmla="*/ 8276 h 8276"/>
              <a:gd name="connsiteX1" fmla="*/ 1425 w 6837"/>
              <a:gd name="connsiteY1" fmla="*/ 7228 h 8276"/>
              <a:gd name="connsiteX2" fmla="*/ 3590 w 6837"/>
              <a:gd name="connsiteY2" fmla="*/ 5255 h 8276"/>
              <a:gd name="connsiteX3" fmla="*/ 5644 w 6837"/>
              <a:gd name="connsiteY3" fmla="*/ 2778 h 8276"/>
              <a:gd name="connsiteX4" fmla="*/ 6837 w 6837"/>
              <a:gd name="connsiteY4" fmla="*/ 0 h 8276"/>
              <a:gd name="connsiteX0" fmla="*/ 0 w 7916"/>
              <a:gd name="connsiteY0" fmla="*/ 8734 h 8734"/>
              <a:gd name="connsiteX1" fmla="*/ 3167 w 7916"/>
              <a:gd name="connsiteY1" fmla="*/ 6350 h 8734"/>
              <a:gd name="connsiteX2" fmla="*/ 6171 w 7916"/>
              <a:gd name="connsiteY2" fmla="*/ 3357 h 8734"/>
              <a:gd name="connsiteX3" fmla="*/ 7916 w 7916"/>
              <a:gd name="connsiteY3" fmla="*/ 0 h 8734"/>
              <a:gd name="connsiteX0" fmla="*/ 0 w 5999"/>
              <a:gd name="connsiteY0" fmla="*/ 7270 h 7270"/>
              <a:gd name="connsiteX1" fmla="*/ 3795 w 5999"/>
              <a:gd name="connsiteY1" fmla="*/ 3844 h 7270"/>
              <a:gd name="connsiteX2" fmla="*/ 5999 w 5999"/>
              <a:gd name="connsiteY2" fmla="*/ 0 h 7270"/>
              <a:gd name="connsiteX0" fmla="*/ 0 w 9598"/>
              <a:gd name="connsiteY0" fmla="*/ 9664 h 9664"/>
              <a:gd name="connsiteX1" fmla="*/ 5924 w 9598"/>
              <a:gd name="connsiteY1" fmla="*/ 5287 h 9664"/>
              <a:gd name="connsiteX2" fmla="*/ 9598 w 9598"/>
              <a:gd name="connsiteY2" fmla="*/ 0 h 9664"/>
              <a:gd name="connsiteX0" fmla="*/ 0 w 10000"/>
              <a:gd name="connsiteY0" fmla="*/ 10000 h 10000"/>
              <a:gd name="connsiteX1" fmla="*/ 5215 w 10000"/>
              <a:gd name="connsiteY1" fmla="*/ 5187 h 10000"/>
              <a:gd name="connsiteX2" fmla="*/ 10000 w 10000"/>
              <a:gd name="connsiteY2" fmla="*/ 0 h 10000"/>
              <a:gd name="connsiteX0" fmla="*/ 0 w 8804"/>
              <a:gd name="connsiteY0" fmla="*/ 10221 h 10221"/>
              <a:gd name="connsiteX1" fmla="*/ 5215 w 8804"/>
              <a:gd name="connsiteY1" fmla="*/ 5408 h 10221"/>
              <a:gd name="connsiteX2" fmla="*/ 8804 w 8804"/>
              <a:gd name="connsiteY2" fmla="*/ 0 h 10221"/>
              <a:gd name="connsiteX0" fmla="*/ 0 w 10000"/>
              <a:gd name="connsiteY0" fmla="*/ 10000 h 10000"/>
              <a:gd name="connsiteX1" fmla="*/ 5923 w 10000"/>
              <a:gd name="connsiteY1" fmla="*/ 5291 h 10000"/>
              <a:gd name="connsiteX2" fmla="*/ 10000 w 10000"/>
              <a:gd name="connsiteY2" fmla="*/ 0 h 10000"/>
              <a:gd name="connsiteX0" fmla="*/ 0 w 9389"/>
              <a:gd name="connsiteY0" fmla="*/ 10062 h 10062"/>
              <a:gd name="connsiteX1" fmla="*/ 5923 w 9389"/>
              <a:gd name="connsiteY1" fmla="*/ 5353 h 10062"/>
              <a:gd name="connsiteX2" fmla="*/ 9389 w 9389"/>
              <a:gd name="connsiteY2" fmla="*/ 0 h 10062"/>
              <a:gd name="connsiteX0" fmla="*/ 0 w 10000"/>
              <a:gd name="connsiteY0" fmla="*/ 10000 h 10000"/>
              <a:gd name="connsiteX1" fmla="*/ 6163 w 10000"/>
              <a:gd name="connsiteY1" fmla="*/ 4798 h 10000"/>
              <a:gd name="connsiteX2" fmla="*/ 10000 w 10000"/>
              <a:gd name="connsiteY2" fmla="*/ 0 h 10000"/>
              <a:gd name="connsiteX0" fmla="*/ 0 w 10000"/>
              <a:gd name="connsiteY0" fmla="*/ 10000 h 10000"/>
              <a:gd name="connsiteX1" fmla="*/ 6163 w 10000"/>
              <a:gd name="connsiteY1" fmla="*/ 4798 h 10000"/>
              <a:gd name="connsiteX2" fmla="*/ 10000 w 10000"/>
              <a:gd name="connsiteY2" fmla="*/ 0 h 10000"/>
              <a:gd name="connsiteX0" fmla="*/ 0 w 10000"/>
              <a:gd name="connsiteY0" fmla="*/ 10000 h 10000"/>
              <a:gd name="connsiteX1" fmla="*/ 6163 w 10000"/>
              <a:gd name="connsiteY1" fmla="*/ 4798 h 10000"/>
              <a:gd name="connsiteX2" fmla="*/ 10000 w 10000"/>
              <a:gd name="connsiteY2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2011" y="8303"/>
                  <a:pt x="4496" y="6420"/>
                  <a:pt x="6163" y="4798"/>
                </a:cubicBezTo>
                <a:cubicBezTo>
                  <a:pt x="7527" y="3272"/>
                  <a:pt x="9196" y="1593"/>
                  <a:pt x="10000" y="0"/>
                </a:cubicBezTo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00" tIns="45700" rIns="91400" bIns="45700"/>
          <a:lstStyle/>
          <a:p>
            <a:pPr marL="0" marR="0" lvl="0" indent="0" algn="l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MS PGothic" pitchFamily="34" charset="-128"/>
              <a:cs typeface="+mn-cs"/>
            </a:endParaRPr>
          </a:p>
        </p:txBody>
      </p:sp>
      <p:sp>
        <p:nvSpPr>
          <p:cNvPr id="15" name="Text Box 26">
            <a:extLst>
              <a:ext uri="{FF2B5EF4-FFF2-40B4-BE49-F238E27FC236}">
                <a16:creationId xmlns:a16="http://schemas.microsoft.com/office/drawing/2014/main" id="{565A8B98-5CF1-CF2E-FEBD-1EC39D5559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2268" y="2219440"/>
            <a:ext cx="1430878" cy="707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0" tIns="45700" rIns="91400" bIns="457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MC with ceiling - LR</a:t>
            </a:r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EEF4927A-A1E5-32F7-548C-A7A65A5BCF85}"/>
              </a:ext>
            </a:extLst>
          </p:cNvPr>
          <p:cNvSpPr>
            <a:spLocks/>
          </p:cNvSpPr>
          <p:nvPr/>
        </p:nvSpPr>
        <p:spPr bwMode="auto">
          <a:xfrm>
            <a:off x="1834483" y="3544199"/>
            <a:ext cx="2924566" cy="1384687"/>
          </a:xfrm>
          <a:custGeom>
            <a:avLst/>
            <a:gdLst>
              <a:gd name="T0" fmla="*/ 0 w 2160"/>
              <a:gd name="T1" fmla="*/ 2400 h 2400"/>
              <a:gd name="T2" fmla="*/ 624 w 2160"/>
              <a:gd name="T3" fmla="*/ 1920 h 2400"/>
              <a:gd name="T4" fmla="*/ 864 w 2160"/>
              <a:gd name="T5" fmla="*/ 1728 h 2400"/>
              <a:gd name="T6" fmla="*/ 1344 w 2160"/>
              <a:gd name="T7" fmla="*/ 1008 h 2400"/>
              <a:gd name="T8" fmla="*/ 1872 w 2160"/>
              <a:gd name="T9" fmla="*/ 432 h 2400"/>
              <a:gd name="T10" fmla="*/ 2160 w 2160"/>
              <a:gd name="T11" fmla="*/ 0 h 2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60"/>
              <a:gd name="T19" fmla="*/ 0 h 2400"/>
              <a:gd name="T20" fmla="*/ 2160 w 2160"/>
              <a:gd name="T21" fmla="*/ 2400 h 2400"/>
              <a:gd name="connsiteX0" fmla="*/ 0 w 10000"/>
              <a:gd name="connsiteY0" fmla="*/ 10000 h 10000"/>
              <a:gd name="connsiteX1" fmla="*/ 2889 w 10000"/>
              <a:gd name="connsiteY1" fmla="*/ 8000 h 10000"/>
              <a:gd name="connsiteX2" fmla="*/ 4190 w 10000"/>
              <a:gd name="connsiteY2" fmla="*/ 6785 h 10000"/>
              <a:gd name="connsiteX3" fmla="*/ 6222 w 10000"/>
              <a:gd name="connsiteY3" fmla="*/ 4200 h 10000"/>
              <a:gd name="connsiteX4" fmla="*/ 8667 w 10000"/>
              <a:gd name="connsiteY4" fmla="*/ 1800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889 w 10000"/>
              <a:gd name="connsiteY1" fmla="*/ 8000 h 10000"/>
              <a:gd name="connsiteX2" fmla="*/ 4190 w 10000"/>
              <a:gd name="connsiteY2" fmla="*/ 6785 h 10000"/>
              <a:gd name="connsiteX3" fmla="*/ 6168 w 10000"/>
              <a:gd name="connsiteY3" fmla="*/ 4496 h 10000"/>
              <a:gd name="connsiteX4" fmla="*/ 8667 w 10000"/>
              <a:gd name="connsiteY4" fmla="*/ 1800 h 10000"/>
              <a:gd name="connsiteX5" fmla="*/ 10000 w 10000"/>
              <a:gd name="connsiteY5" fmla="*/ 0 h 10000"/>
              <a:gd name="connsiteX0" fmla="*/ 0 w 10732"/>
              <a:gd name="connsiteY0" fmla="*/ 10593 h 10593"/>
              <a:gd name="connsiteX1" fmla="*/ 2889 w 10732"/>
              <a:gd name="connsiteY1" fmla="*/ 8593 h 10593"/>
              <a:gd name="connsiteX2" fmla="*/ 4190 w 10732"/>
              <a:gd name="connsiteY2" fmla="*/ 7378 h 10593"/>
              <a:gd name="connsiteX3" fmla="*/ 6168 w 10732"/>
              <a:gd name="connsiteY3" fmla="*/ 5089 h 10593"/>
              <a:gd name="connsiteX4" fmla="*/ 8667 w 10732"/>
              <a:gd name="connsiteY4" fmla="*/ 2393 h 10593"/>
              <a:gd name="connsiteX5" fmla="*/ 10732 w 10732"/>
              <a:gd name="connsiteY5" fmla="*/ 0 h 10593"/>
              <a:gd name="connsiteX0" fmla="*/ 0 w 11464"/>
              <a:gd name="connsiteY0" fmla="*/ 9971 h 9971"/>
              <a:gd name="connsiteX1" fmla="*/ 3621 w 11464"/>
              <a:gd name="connsiteY1" fmla="*/ 8593 h 9971"/>
              <a:gd name="connsiteX2" fmla="*/ 4922 w 11464"/>
              <a:gd name="connsiteY2" fmla="*/ 7378 h 9971"/>
              <a:gd name="connsiteX3" fmla="*/ 6900 w 11464"/>
              <a:gd name="connsiteY3" fmla="*/ 5089 h 9971"/>
              <a:gd name="connsiteX4" fmla="*/ 9399 w 11464"/>
              <a:gd name="connsiteY4" fmla="*/ 2393 h 9971"/>
              <a:gd name="connsiteX5" fmla="*/ 11464 w 11464"/>
              <a:gd name="connsiteY5" fmla="*/ 0 h 9971"/>
              <a:gd name="connsiteX0" fmla="*/ 0 w 10000"/>
              <a:gd name="connsiteY0" fmla="*/ 10000 h 10000"/>
              <a:gd name="connsiteX1" fmla="*/ 3159 w 10000"/>
              <a:gd name="connsiteY1" fmla="*/ 8618 h 10000"/>
              <a:gd name="connsiteX2" fmla="*/ 4293 w 10000"/>
              <a:gd name="connsiteY2" fmla="*/ 7399 h 10000"/>
              <a:gd name="connsiteX3" fmla="*/ 6019 w 10000"/>
              <a:gd name="connsiteY3" fmla="*/ 5104 h 10000"/>
              <a:gd name="connsiteX4" fmla="*/ 8199 w 10000"/>
              <a:gd name="connsiteY4" fmla="*/ 2400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804 w 10000"/>
              <a:gd name="connsiteY1" fmla="*/ 8529 h 10000"/>
              <a:gd name="connsiteX2" fmla="*/ 4293 w 10000"/>
              <a:gd name="connsiteY2" fmla="*/ 7399 h 10000"/>
              <a:gd name="connsiteX3" fmla="*/ 6019 w 10000"/>
              <a:gd name="connsiteY3" fmla="*/ 5104 h 10000"/>
              <a:gd name="connsiteX4" fmla="*/ 8199 w 10000"/>
              <a:gd name="connsiteY4" fmla="*/ 2400 h 10000"/>
              <a:gd name="connsiteX5" fmla="*/ 10000 w 10000"/>
              <a:gd name="connsiteY5" fmla="*/ 0 h 10000"/>
              <a:gd name="connsiteX0" fmla="*/ 0 w 10236"/>
              <a:gd name="connsiteY0" fmla="*/ 9346 h 9346"/>
              <a:gd name="connsiteX1" fmla="*/ 3040 w 10236"/>
              <a:gd name="connsiteY1" fmla="*/ 8529 h 9346"/>
              <a:gd name="connsiteX2" fmla="*/ 4529 w 10236"/>
              <a:gd name="connsiteY2" fmla="*/ 7399 h 9346"/>
              <a:gd name="connsiteX3" fmla="*/ 6255 w 10236"/>
              <a:gd name="connsiteY3" fmla="*/ 5104 h 9346"/>
              <a:gd name="connsiteX4" fmla="*/ 8435 w 10236"/>
              <a:gd name="connsiteY4" fmla="*/ 2400 h 9346"/>
              <a:gd name="connsiteX5" fmla="*/ 10236 w 10236"/>
              <a:gd name="connsiteY5" fmla="*/ 0 h 9346"/>
              <a:gd name="connsiteX0" fmla="*/ 0 w 10000"/>
              <a:gd name="connsiteY0" fmla="*/ 10000 h 10000"/>
              <a:gd name="connsiteX1" fmla="*/ 2970 w 10000"/>
              <a:gd name="connsiteY1" fmla="*/ 9126 h 10000"/>
              <a:gd name="connsiteX2" fmla="*/ 4356 w 10000"/>
              <a:gd name="connsiteY2" fmla="*/ 7631 h 10000"/>
              <a:gd name="connsiteX3" fmla="*/ 6111 w 10000"/>
              <a:gd name="connsiteY3" fmla="*/ 5461 h 10000"/>
              <a:gd name="connsiteX4" fmla="*/ 8241 w 10000"/>
              <a:gd name="connsiteY4" fmla="*/ 2568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716 w 10000"/>
              <a:gd name="connsiteY1" fmla="*/ 8713 h 10000"/>
              <a:gd name="connsiteX2" fmla="*/ 4356 w 10000"/>
              <a:gd name="connsiteY2" fmla="*/ 7631 h 10000"/>
              <a:gd name="connsiteX3" fmla="*/ 6111 w 10000"/>
              <a:gd name="connsiteY3" fmla="*/ 5461 h 10000"/>
              <a:gd name="connsiteX4" fmla="*/ 8241 w 10000"/>
              <a:gd name="connsiteY4" fmla="*/ 2568 h 10000"/>
              <a:gd name="connsiteX5" fmla="*/ 10000 w 10000"/>
              <a:gd name="connsiteY5" fmla="*/ 0 h 10000"/>
              <a:gd name="connsiteX0" fmla="*/ 0 w 9700"/>
              <a:gd name="connsiteY0" fmla="*/ 9142 h 9142"/>
              <a:gd name="connsiteX1" fmla="*/ 2416 w 9700"/>
              <a:gd name="connsiteY1" fmla="*/ 8713 h 9142"/>
              <a:gd name="connsiteX2" fmla="*/ 4056 w 9700"/>
              <a:gd name="connsiteY2" fmla="*/ 7631 h 9142"/>
              <a:gd name="connsiteX3" fmla="*/ 5811 w 9700"/>
              <a:gd name="connsiteY3" fmla="*/ 5461 h 9142"/>
              <a:gd name="connsiteX4" fmla="*/ 7941 w 9700"/>
              <a:gd name="connsiteY4" fmla="*/ 2568 h 9142"/>
              <a:gd name="connsiteX5" fmla="*/ 9700 w 9700"/>
              <a:gd name="connsiteY5" fmla="*/ 0 h 9142"/>
              <a:gd name="connsiteX0" fmla="*/ 0 w 10000"/>
              <a:gd name="connsiteY0" fmla="*/ 10000 h 10000"/>
              <a:gd name="connsiteX1" fmla="*/ 2491 w 10000"/>
              <a:gd name="connsiteY1" fmla="*/ 9531 h 10000"/>
              <a:gd name="connsiteX2" fmla="*/ 4181 w 10000"/>
              <a:gd name="connsiteY2" fmla="*/ 8347 h 10000"/>
              <a:gd name="connsiteX3" fmla="*/ 5991 w 10000"/>
              <a:gd name="connsiteY3" fmla="*/ 5974 h 10000"/>
              <a:gd name="connsiteX4" fmla="*/ 8187 w 10000"/>
              <a:gd name="connsiteY4" fmla="*/ 2809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491 w 10000"/>
              <a:gd name="connsiteY1" fmla="*/ 9531 h 10000"/>
              <a:gd name="connsiteX2" fmla="*/ 4181 w 10000"/>
              <a:gd name="connsiteY2" fmla="*/ 8347 h 10000"/>
              <a:gd name="connsiteX3" fmla="*/ 6170 w 10000"/>
              <a:gd name="connsiteY3" fmla="*/ 5734 h 10000"/>
              <a:gd name="connsiteX4" fmla="*/ 8187 w 10000"/>
              <a:gd name="connsiteY4" fmla="*/ 2809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491 w 10000"/>
              <a:gd name="connsiteY1" fmla="*/ 9531 h 10000"/>
              <a:gd name="connsiteX2" fmla="*/ 4600 w 10000"/>
              <a:gd name="connsiteY2" fmla="*/ 9024 h 10000"/>
              <a:gd name="connsiteX3" fmla="*/ 6170 w 10000"/>
              <a:gd name="connsiteY3" fmla="*/ 5734 h 10000"/>
              <a:gd name="connsiteX4" fmla="*/ 8187 w 10000"/>
              <a:gd name="connsiteY4" fmla="*/ 2809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491 w 10000"/>
              <a:gd name="connsiteY1" fmla="*/ 9531 h 10000"/>
              <a:gd name="connsiteX2" fmla="*/ 4600 w 10000"/>
              <a:gd name="connsiteY2" fmla="*/ 9024 h 10000"/>
              <a:gd name="connsiteX3" fmla="*/ 6170 w 10000"/>
              <a:gd name="connsiteY3" fmla="*/ 5734 h 10000"/>
              <a:gd name="connsiteX4" fmla="*/ 8187 w 10000"/>
              <a:gd name="connsiteY4" fmla="*/ 2809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431 w 10000"/>
              <a:gd name="connsiteY1" fmla="*/ 9837 h 10000"/>
              <a:gd name="connsiteX2" fmla="*/ 4600 w 10000"/>
              <a:gd name="connsiteY2" fmla="*/ 9024 h 10000"/>
              <a:gd name="connsiteX3" fmla="*/ 6170 w 10000"/>
              <a:gd name="connsiteY3" fmla="*/ 5734 h 10000"/>
              <a:gd name="connsiteX4" fmla="*/ 8187 w 10000"/>
              <a:gd name="connsiteY4" fmla="*/ 2809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431 w 10000"/>
              <a:gd name="connsiteY1" fmla="*/ 9837 h 10000"/>
              <a:gd name="connsiteX2" fmla="*/ 4600 w 10000"/>
              <a:gd name="connsiteY2" fmla="*/ 9024 h 10000"/>
              <a:gd name="connsiteX3" fmla="*/ 6170 w 10000"/>
              <a:gd name="connsiteY3" fmla="*/ 5734 h 10000"/>
              <a:gd name="connsiteX4" fmla="*/ 8187 w 10000"/>
              <a:gd name="connsiteY4" fmla="*/ 2809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431 w 10000"/>
              <a:gd name="connsiteY1" fmla="*/ 9837 h 10000"/>
              <a:gd name="connsiteX2" fmla="*/ 4600 w 10000"/>
              <a:gd name="connsiteY2" fmla="*/ 9024 h 10000"/>
              <a:gd name="connsiteX3" fmla="*/ 6170 w 10000"/>
              <a:gd name="connsiteY3" fmla="*/ 5734 h 10000"/>
              <a:gd name="connsiteX4" fmla="*/ 8187 w 10000"/>
              <a:gd name="connsiteY4" fmla="*/ 2809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431 w 10000"/>
              <a:gd name="connsiteY1" fmla="*/ 9837 h 10000"/>
              <a:gd name="connsiteX2" fmla="*/ 4600 w 10000"/>
              <a:gd name="connsiteY2" fmla="*/ 9024 h 10000"/>
              <a:gd name="connsiteX3" fmla="*/ 6170 w 10000"/>
              <a:gd name="connsiteY3" fmla="*/ 5734 h 10000"/>
              <a:gd name="connsiteX4" fmla="*/ 8187 w 10000"/>
              <a:gd name="connsiteY4" fmla="*/ 2809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431 w 10000"/>
              <a:gd name="connsiteY1" fmla="*/ 9837 h 10000"/>
              <a:gd name="connsiteX2" fmla="*/ 4600 w 10000"/>
              <a:gd name="connsiteY2" fmla="*/ 9024 h 10000"/>
              <a:gd name="connsiteX3" fmla="*/ 6170 w 10000"/>
              <a:gd name="connsiteY3" fmla="*/ 5734 h 10000"/>
              <a:gd name="connsiteX4" fmla="*/ 8187 w 10000"/>
              <a:gd name="connsiteY4" fmla="*/ 2809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431 w 10000"/>
              <a:gd name="connsiteY1" fmla="*/ 9837 h 10000"/>
              <a:gd name="connsiteX2" fmla="*/ 4600 w 10000"/>
              <a:gd name="connsiteY2" fmla="*/ 9024 h 10000"/>
              <a:gd name="connsiteX3" fmla="*/ 6170 w 10000"/>
              <a:gd name="connsiteY3" fmla="*/ 5734 h 10000"/>
              <a:gd name="connsiteX4" fmla="*/ 10000 w 10000"/>
              <a:gd name="connsiteY4" fmla="*/ 0 h 10000"/>
              <a:gd name="connsiteX0" fmla="*/ 0 w 6170"/>
              <a:gd name="connsiteY0" fmla="*/ 4266 h 4266"/>
              <a:gd name="connsiteX1" fmla="*/ 2431 w 6170"/>
              <a:gd name="connsiteY1" fmla="*/ 4103 h 4266"/>
              <a:gd name="connsiteX2" fmla="*/ 4600 w 6170"/>
              <a:gd name="connsiteY2" fmla="*/ 3290 h 4266"/>
              <a:gd name="connsiteX3" fmla="*/ 6170 w 6170"/>
              <a:gd name="connsiteY3" fmla="*/ 0 h 4266"/>
              <a:gd name="connsiteX0" fmla="*/ 0 w 10000"/>
              <a:gd name="connsiteY0" fmla="*/ 10000 h 10000"/>
              <a:gd name="connsiteX1" fmla="*/ 3940 w 10000"/>
              <a:gd name="connsiteY1" fmla="*/ 9618 h 10000"/>
              <a:gd name="connsiteX2" fmla="*/ 7455 w 10000"/>
              <a:gd name="connsiteY2" fmla="*/ 7712 h 10000"/>
              <a:gd name="connsiteX3" fmla="*/ 10000 w 10000"/>
              <a:gd name="connsiteY3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1853" y="9684"/>
                  <a:pt x="2697" y="10000"/>
                  <a:pt x="3940" y="9618"/>
                </a:cubicBezTo>
                <a:cubicBezTo>
                  <a:pt x="5183" y="9236"/>
                  <a:pt x="6446" y="9316"/>
                  <a:pt x="7455" y="7712"/>
                </a:cubicBezTo>
                <a:cubicBezTo>
                  <a:pt x="8465" y="6109"/>
                  <a:pt x="9098" y="3833"/>
                  <a:pt x="10000" y="0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00" tIns="45700" rIns="91400" bIns="45700"/>
          <a:lstStyle/>
          <a:p>
            <a:pPr marL="0" marR="0" lvl="0" indent="0" algn="l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MS PGothic" pitchFamily="34" charset="-128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26">
                <a:extLst>
                  <a:ext uri="{FF2B5EF4-FFF2-40B4-BE49-F238E27FC236}">
                    <a16:creationId xmlns:a16="http://schemas.microsoft.com/office/drawing/2014/main" id="{7C276DE4-AF5D-DA0F-2F22-CDB3EF18082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18414" y="1191836"/>
                <a:ext cx="1565465" cy="323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45700" tIns="22850" rIns="45700" bIns="22850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marR="0" lvl="0" indent="0" algn="ctr" defTabSz="45699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MS PGothic" pitchFamily="34" charset="-128"/>
                          <a:cs typeface="+mn-cs"/>
                        </a:rPr>
                        <m:t>𝑌</m:t>
                      </m:r>
                      <m:r>
                        <a:rPr kumimoji="0" lang="en-US" alt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MS PGothic" pitchFamily="34" charset="-128"/>
                          <a:cs typeface="+mn-cs"/>
                        </a:rPr>
                        <m:t>=</m:t>
                      </m:r>
                      <m:r>
                        <a:rPr kumimoji="0" lang="en-US" alt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MS PGothic" pitchFamily="34" charset="-128"/>
                          <a:cs typeface="+mn-cs"/>
                        </a:rPr>
                        <m:t>𝑆</m:t>
                      </m:r>
                      <m:r>
                        <a:rPr kumimoji="0" lang="en-US" alt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MS PGothic" pitchFamily="34" charset="-128"/>
                          <a:cs typeface="+mn-cs"/>
                        </a:rPr>
                        <m:t>(</m:t>
                      </m:r>
                      <m:r>
                        <a:rPr kumimoji="0" lang="en-US" alt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MS PGothic" pitchFamily="34" charset="-128"/>
                          <a:cs typeface="+mn-cs"/>
                        </a:rPr>
                        <m:t>𝑃</m:t>
                      </m:r>
                      <m:r>
                        <a:rPr kumimoji="0" lang="en-US" alt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MS PGothic" pitchFamily="34" charset="-128"/>
                          <a:cs typeface="+mn-cs"/>
                        </a:rPr>
                        <m:t>;</m:t>
                      </m:r>
                      <m:r>
                        <a:rPr kumimoji="0" lang="en-US" alt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MS PGothic" pitchFamily="34" charset="-128"/>
                          <a:cs typeface="+mn-cs"/>
                        </a:rPr>
                        <m:t>𝜌</m:t>
                      </m:r>
                      <m:r>
                        <a:rPr kumimoji="0" lang="en-US" alt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MS PGothic" pitchFamily="34" charset="-128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20" name="Text Box 26">
                <a:extLst>
                  <a:ext uri="{FF2B5EF4-FFF2-40B4-BE49-F238E27FC236}">
                    <a16:creationId xmlns:a16="http://schemas.microsoft.com/office/drawing/2014/main" id="{7C276DE4-AF5D-DA0F-2F22-CDB3EF180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18414" y="1191836"/>
                <a:ext cx="1565465" cy="323145"/>
              </a:xfrm>
              <a:prstGeom prst="rect">
                <a:avLst/>
              </a:prstGeom>
              <a:blipFill>
                <a:blip r:embed="rId5"/>
                <a:stretch>
                  <a:fillRect b="-2307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E724F03C-EB06-6006-6263-B5AE3678E039}"/>
              </a:ext>
            </a:extLst>
          </p:cNvPr>
          <p:cNvSpPr/>
          <p:nvPr/>
        </p:nvSpPr>
        <p:spPr>
          <a:xfrm>
            <a:off x="3501598" y="4764946"/>
            <a:ext cx="80962" cy="857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9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3" name="Text Box 26">
            <a:extLst>
              <a:ext uri="{FF2B5EF4-FFF2-40B4-BE49-F238E27FC236}">
                <a16:creationId xmlns:a16="http://schemas.microsoft.com/office/drawing/2014/main" id="{C4C907F5-3844-BD8C-5FF2-91E81D8486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9197" y="4764946"/>
            <a:ext cx="488474" cy="400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0" tIns="45700" rIns="91400" bIns="457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G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4690C9-35F3-99D0-9146-4C61D89160AC}"/>
              </a:ext>
            </a:extLst>
          </p:cNvPr>
          <p:cNvSpPr/>
          <p:nvPr/>
        </p:nvSpPr>
        <p:spPr>
          <a:xfrm>
            <a:off x="5212268" y="2505561"/>
            <a:ext cx="80962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9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3058FD2-9100-1E1E-DFF5-7669F5F54156}"/>
              </a:ext>
            </a:extLst>
          </p:cNvPr>
          <p:cNvCxnSpPr>
            <a:cxnSpLocks/>
          </p:cNvCxnSpPr>
          <p:nvPr/>
        </p:nvCxnSpPr>
        <p:spPr>
          <a:xfrm flipH="1" flipV="1">
            <a:off x="5326837" y="2548423"/>
            <a:ext cx="312420" cy="555109"/>
          </a:xfrm>
          <a:prstGeom prst="straightConnector1">
            <a:avLst/>
          </a:prstGeom>
          <a:ln w="25400">
            <a:solidFill>
              <a:srgbClr val="0000FF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DB39CF39-E454-698F-21FA-CF4315841415}"/>
              </a:ext>
            </a:extLst>
          </p:cNvPr>
          <p:cNvSpPr/>
          <p:nvPr/>
        </p:nvSpPr>
        <p:spPr>
          <a:xfrm>
            <a:off x="4729785" y="3481068"/>
            <a:ext cx="80962" cy="857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9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85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 animBg="1"/>
      <p:bldP spid="2" grpId="0"/>
      <p:bldP spid="14" grpId="0" animBg="1"/>
      <p:bldP spid="15" grpId="0"/>
      <p:bldP spid="19" grpId="0" animBg="1"/>
      <p:bldP spid="20" grpId="0"/>
      <p:bldP spid="21" grpId="0" animBg="1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2904A9A-09AE-3CF7-8A08-0EEE83F235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92" b="21712"/>
          <a:stretch/>
        </p:blipFill>
        <p:spPr>
          <a:xfrm>
            <a:off x="2343807" y="0"/>
            <a:ext cx="6553200" cy="33207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0E2E22-EE5D-8AC5-4CF9-AF62BFC9DE78}"/>
              </a:ext>
            </a:extLst>
          </p:cNvPr>
          <p:cNvSpPr txBox="1"/>
          <p:nvPr/>
        </p:nvSpPr>
        <p:spPr>
          <a:xfrm>
            <a:off x="6897415" y="-27716"/>
            <a:ext cx="1904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00FF"/>
                </a:solidFill>
              </a:rPr>
              <a:t>Acemoglu, Laibson, List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99DA9A-F1A4-778E-3C28-980C2D621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3361233"/>
            <a:ext cx="4456388" cy="350956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793B1CF-A7AC-5E00-F484-AC4BD885B7A1}"/>
              </a:ext>
            </a:extLst>
          </p:cNvPr>
          <p:cNvCxnSpPr>
            <a:cxnSpLocks/>
          </p:cNvCxnSpPr>
          <p:nvPr/>
        </p:nvCxnSpPr>
        <p:spPr>
          <a:xfrm>
            <a:off x="2144111" y="3278679"/>
            <a:ext cx="7010400" cy="0"/>
          </a:xfrm>
          <a:prstGeom prst="line">
            <a:avLst/>
          </a:prstGeom>
          <a:ln w="158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1A47D42-002B-2ECD-F16D-C5946A4159EE}"/>
              </a:ext>
            </a:extLst>
          </p:cNvPr>
          <p:cNvSpPr txBox="1"/>
          <p:nvPr/>
        </p:nvSpPr>
        <p:spPr>
          <a:xfrm>
            <a:off x="7401912" y="4508597"/>
            <a:ext cx="1904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00FF"/>
                </a:solidFill>
              </a:rPr>
              <a:t>Krugman &amp; Wells</a:t>
            </a:r>
          </a:p>
        </p:txBody>
      </p:sp>
      <p:sp>
        <p:nvSpPr>
          <p:cNvPr id="16" name="Rectangle 1033">
            <a:extLst>
              <a:ext uri="{FF2B5EF4-FFF2-40B4-BE49-F238E27FC236}">
                <a16:creationId xmlns:a16="http://schemas.microsoft.com/office/drawing/2014/main" id="{3CD29EA4-17F4-41BC-CBF4-491D2CF2141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3403273"/>
            <a:ext cx="4456388" cy="346854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2400" kern="0" dirty="0">
                <a:solidFill>
                  <a:srgbClr val="0000FF"/>
                </a:solidFill>
              </a:rPr>
              <a:t>Good received by high-value buyers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kern="0" dirty="0">
                <a:solidFill>
                  <a:srgbClr val="0000FF"/>
                </a:solidFill>
              </a:rPr>
              <a:t>Regulation does not affect supply or demand curve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kern="0" dirty="0">
                <a:solidFill>
                  <a:srgbClr val="0000FF"/>
                </a:solidFill>
              </a:rPr>
              <a:t>Both floors and ceilings reduce quantity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kern="0" dirty="0">
                <a:solidFill>
                  <a:srgbClr val="0000FF"/>
                </a:solidFill>
              </a:rPr>
              <a:t>Demand is irrelevant for determining quantity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kern="0" dirty="0">
                <a:solidFill>
                  <a:srgbClr val="0000FF"/>
                </a:solidFill>
              </a:rPr>
              <a:t>Merely effects “shortage”</a:t>
            </a:r>
          </a:p>
        </p:txBody>
      </p:sp>
      <p:sp>
        <p:nvSpPr>
          <p:cNvPr id="17" name="Rectangle 1033">
            <a:extLst>
              <a:ext uri="{FF2B5EF4-FFF2-40B4-BE49-F238E27FC236}">
                <a16:creationId xmlns:a16="http://schemas.microsoft.com/office/drawing/2014/main" id="{C8E7C2ED-F348-5B26-6081-523F4D67C95F}"/>
              </a:ext>
            </a:extLst>
          </p:cNvPr>
          <p:cNvSpPr txBox="1">
            <a:spLocks noChangeArrowheads="1"/>
          </p:cNvSpPr>
          <p:nvPr/>
        </p:nvSpPr>
        <p:spPr>
          <a:xfrm>
            <a:off x="124809" y="1270619"/>
            <a:ext cx="1961494" cy="77948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en-US" sz="2800" kern="0" dirty="0">
                <a:solidFill>
                  <a:srgbClr val="0000FF"/>
                </a:solidFill>
              </a:rPr>
              <a:t>Miraculous?</a:t>
            </a:r>
            <a:endParaRPr lang="en-US" altLang="en-US" sz="2400" kern="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01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sosceles Triangle 21"/>
          <p:cNvSpPr/>
          <p:nvPr/>
        </p:nvSpPr>
        <p:spPr>
          <a:xfrm>
            <a:off x="4051697" y="3145729"/>
            <a:ext cx="646024" cy="621377"/>
          </a:xfrm>
          <a:prstGeom prst="triangle">
            <a:avLst>
              <a:gd name="adj" fmla="val 530"/>
            </a:avLst>
          </a:prstGeom>
          <a:solidFill>
            <a:schemeClr val="bg1">
              <a:lumMod val="6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Isosceles Triangle 90"/>
          <p:cNvSpPr/>
          <p:nvPr/>
        </p:nvSpPr>
        <p:spPr>
          <a:xfrm>
            <a:off x="4064544" y="3155156"/>
            <a:ext cx="614612" cy="611949"/>
          </a:xfrm>
          <a:prstGeom prst="triangle">
            <a:avLst>
              <a:gd name="adj" fmla="val 530"/>
            </a:avLst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79" name="Line 159"/>
          <p:cNvSpPr>
            <a:spLocks noChangeShapeType="1"/>
          </p:cNvSpPr>
          <p:nvPr/>
        </p:nvSpPr>
        <p:spPr bwMode="auto">
          <a:xfrm flipH="1">
            <a:off x="2808571" y="4065850"/>
            <a:ext cx="2598763" cy="220960"/>
          </a:xfrm>
          <a:prstGeom prst="line">
            <a:avLst/>
          </a:prstGeom>
          <a:noFill/>
          <a:ln w="30163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30878" name="Line 158"/>
          <p:cNvSpPr>
            <a:spLocks noChangeShapeType="1"/>
          </p:cNvSpPr>
          <p:nvPr/>
        </p:nvSpPr>
        <p:spPr bwMode="auto">
          <a:xfrm>
            <a:off x="3427722" y="2520254"/>
            <a:ext cx="2536825" cy="2500313"/>
          </a:xfrm>
          <a:prstGeom prst="line">
            <a:avLst/>
          </a:prstGeom>
          <a:noFill/>
          <a:ln w="30163">
            <a:solidFill>
              <a:srgbClr val="0000FF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3072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0" y="152400"/>
            <a:ext cx="9144000" cy="685800"/>
          </a:xfrm>
        </p:spPr>
        <p:txBody>
          <a:bodyPr/>
          <a:lstStyle/>
          <a:p>
            <a:pPr algn="ctr" eaLnBrk="1" hangingPunct="1"/>
            <a:r>
              <a:rPr lang="en-US" sz="2400" dirty="0">
                <a:solidFill>
                  <a:schemeClr val="tx1"/>
                </a:solidFill>
                <a:effectLst/>
              </a:rPr>
              <a:t>With elastic supply, rent control eliminates ALL trade.</a:t>
            </a:r>
            <a:br>
              <a:rPr lang="en-US" sz="2400" dirty="0">
                <a:solidFill>
                  <a:schemeClr val="tx1"/>
                </a:solidFill>
                <a:effectLst/>
              </a:rPr>
            </a:br>
            <a:r>
              <a:rPr lang="en-US" sz="2400" dirty="0">
                <a:solidFill>
                  <a:srgbClr val="FF0000"/>
                </a:solidFill>
                <a:effectLst/>
              </a:rPr>
              <a:t>Really?!  Will traders surrender that easily?</a:t>
            </a:r>
            <a:endParaRPr lang="en-US" sz="1400" b="0" dirty="0">
              <a:solidFill>
                <a:srgbClr val="FF0000"/>
              </a:solidFill>
              <a:effectLst/>
            </a:endParaRPr>
          </a:p>
        </p:txBody>
      </p:sp>
      <p:sp>
        <p:nvSpPr>
          <p:cNvPr id="30850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 type="none" w="med" len="lg"/>
          </a:ln>
        </p:spPr>
        <p:txBody>
          <a:bodyPr wrap="none" anchor="ctr">
            <a:spAutoFit/>
          </a:bodyPr>
          <a:lstStyle/>
          <a:p>
            <a:endParaRPr lang="en-US" sz="1800" dirty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30851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 type="none" w="med" len="lg"/>
          </a:ln>
        </p:spPr>
        <p:txBody>
          <a:bodyPr wrap="none" anchor="ctr">
            <a:spAutoFit/>
          </a:bodyPr>
          <a:lstStyle/>
          <a:p>
            <a:endParaRPr lang="en-US" sz="1800" dirty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30852" name="Rectangle 2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 type="none" w="med" len="lg"/>
          </a:ln>
        </p:spPr>
        <p:txBody>
          <a:bodyPr wrap="none" anchor="ctr">
            <a:spAutoFit/>
          </a:bodyPr>
          <a:lstStyle/>
          <a:p>
            <a:endParaRPr lang="en-US" sz="1800" dirty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30856" name="Line 136"/>
          <p:cNvSpPr>
            <a:spLocks noChangeShapeType="1"/>
          </p:cNvSpPr>
          <p:nvPr/>
        </p:nvSpPr>
        <p:spPr bwMode="auto">
          <a:xfrm>
            <a:off x="2794309" y="5020567"/>
            <a:ext cx="98425" cy="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30862" name="Line 142"/>
          <p:cNvSpPr>
            <a:spLocks noChangeShapeType="1"/>
          </p:cNvSpPr>
          <p:nvPr/>
        </p:nvSpPr>
        <p:spPr bwMode="auto">
          <a:xfrm>
            <a:off x="5964547" y="5528567"/>
            <a:ext cx="0" cy="11430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30864" name="Line 144"/>
          <p:cNvSpPr>
            <a:spLocks noChangeShapeType="1"/>
          </p:cNvSpPr>
          <p:nvPr/>
        </p:nvSpPr>
        <p:spPr bwMode="auto">
          <a:xfrm>
            <a:off x="5331134" y="5528567"/>
            <a:ext cx="0" cy="11430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30867" name="Line 147"/>
          <p:cNvSpPr>
            <a:spLocks noChangeShapeType="1"/>
          </p:cNvSpPr>
          <p:nvPr/>
        </p:nvSpPr>
        <p:spPr bwMode="auto">
          <a:xfrm>
            <a:off x="4696134" y="5528567"/>
            <a:ext cx="0" cy="11430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30868" name="Line 148"/>
          <p:cNvSpPr>
            <a:spLocks noChangeShapeType="1"/>
          </p:cNvSpPr>
          <p:nvPr/>
        </p:nvSpPr>
        <p:spPr bwMode="auto">
          <a:xfrm>
            <a:off x="4062722" y="5528567"/>
            <a:ext cx="0" cy="11430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30870" name="Line 150"/>
          <p:cNvSpPr>
            <a:spLocks noChangeShapeType="1"/>
          </p:cNvSpPr>
          <p:nvPr/>
        </p:nvSpPr>
        <p:spPr bwMode="auto">
          <a:xfrm>
            <a:off x="3427722" y="5528567"/>
            <a:ext cx="0" cy="11430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30871" name="Line 151"/>
          <p:cNvSpPr>
            <a:spLocks noChangeShapeType="1"/>
          </p:cNvSpPr>
          <p:nvPr/>
        </p:nvSpPr>
        <p:spPr bwMode="auto">
          <a:xfrm flipV="1">
            <a:off x="2794308" y="1945603"/>
            <a:ext cx="14263" cy="335595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30872" name="Freeform 152"/>
          <p:cNvSpPr>
            <a:spLocks/>
          </p:cNvSpPr>
          <p:nvPr/>
        </p:nvSpPr>
        <p:spPr bwMode="auto">
          <a:xfrm>
            <a:off x="2794309" y="5377754"/>
            <a:ext cx="276225" cy="265113"/>
          </a:xfrm>
          <a:custGeom>
            <a:avLst/>
            <a:gdLst/>
            <a:ahLst/>
            <a:cxnLst>
              <a:cxn ang="0">
                <a:pos x="156" y="132"/>
              </a:cxn>
              <a:cxn ang="0">
                <a:pos x="0" y="132"/>
              </a:cxn>
              <a:cxn ang="0">
                <a:pos x="0" y="0"/>
              </a:cxn>
            </a:cxnLst>
            <a:rect l="0" t="0" r="r" b="b"/>
            <a:pathLst>
              <a:path w="156" h="132">
                <a:moveTo>
                  <a:pt x="156" y="132"/>
                </a:moveTo>
                <a:lnTo>
                  <a:pt x="0" y="132"/>
                </a:lnTo>
                <a:lnTo>
                  <a:pt x="0" y="0"/>
                </a:lnTo>
              </a:path>
            </a:pathLst>
          </a:custGeom>
          <a:noFill/>
          <a:ln w="793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 sz="18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30873" name="Line 153"/>
          <p:cNvSpPr>
            <a:spLocks noChangeShapeType="1"/>
          </p:cNvSpPr>
          <p:nvPr/>
        </p:nvSpPr>
        <p:spPr bwMode="auto">
          <a:xfrm flipH="1">
            <a:off x="3137209" y="5642867"/>
            <a:ext cx="3028950" cy="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30874" name="Line 154"/>
          <p:cNvSpPr>
            <a:spLocks noChangeShapeType="1"/>
          </p:cNvSpPr>
          <p:nvPr/>
        </p:nvSpPr>
        <p:spPr bwMode="auto">
          <a:xfrm flipV="1">
            <a:off x="2751447" y="5272979"/>
            <a:ext cx="88900" cy="5715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30875" name="Line 155"/>
          <p:cNvSpPr>
            <a:spLocks noChangeShapeType="1"/>
          </p:cNvSpPr>
          <p:nvPr/>
        </p:nvSpPr>
        <p:spPr bwMode="auto">
          <a:xfrm flipV="1">
            <a:off x="2751447" y="5347592"/>
            <a:ext cx="88900" cy="58737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30876" name="Line 156"/>
          <p:cNvSpPr>
            <a:spLocks noChangeShapeType="1"/>
          </p:cNvSpPr>
          <p:nvPr/>
        </p:nvSpPr>
        <p:spPr bwMode="auto">
          <a:xfrm flipH="1">
            <a:off x="3045134" y="5595242"/>
            <a:ext cx="49213" cy="100012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30877" name="Line 157"/>
          <p:cNvSpPr>
            <a:spLocks noChangeShapeType="1"/>
          </p:cNvSpPr>
          <p:nvPr/>
        </p:nvSpPr>
        <p:spPr bwMode="auto">
          <a:xfrm flipH="1">
            <a:off x="3110222" y="5595242"/>
            <a:ext cx="50800" cy="100012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30880" name="Rectangle 160"/>
          <p:cNvSpPr>
            <a:spLocks noChangeArrowheads="1"/>
          </p:cNvSpPr>
          <p:nvPr/>
        </p:nvSpPr>
        <p:spPr bwMode="auto">
          <a:xfrm>
            <a:off x="3337234" y="5676204"/>
            <a:ext cx="171450" cy="13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100" dirty="0">
                <a:solidFill>
                  <a:srgbClr val="000000"/>
                </a:solidFill>
                <a:latin typeface="Myriad Pro" pitchFamily="34" charset="0"/>
              </a:rPr>
              <a:t>1.6</a:t>
            </a:r>
            <a:endParaRPr lang="en-US" sz="1800" dirty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30882" name="Rectangle 162"/>
          <p:cNvSpPr>
            <a:spLocks noChangeArrowheads="1"/>
          </p:cNvSpPr>
          <p:nvPr/>
        </p:nvSpPr>
        <p:spPr bwMode="auto">
          <a:xfrm>
            <a:off x="2641909" y="5676204"/>
            <a:ext cx="71438" cy="13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100" dirty="0">
                <a:solidFill>
                  <a:srgbClr val="000000"/>
                </a:solidFill>
                <a:latin typeface="Myriad Pro" pitchFamily="34" charset="0"/>
              </a:rPr>
              <a:t>0</a:t>
            </a:r>
            <a:endParaRPr lang="en-US" sz="1800" dirty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30883" name="Rectangle 163"/>
          <p:cNvSpPr>
            <a:spLocks noChangeArrowheads="1"/>
          </p:cNvSpPr>
          <p:nvPr/>
        </p:nvSpPr>
        <p:spPr bwMode="auto">
          <a:xfrm>
            <a:off x="3970647" y="5676204"/>
            <a:ext cx="171450" cy="13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100" dirty="0">
                <a:solidFill>
                  <a:srgbClr val="000000"/>
                </a:solidFill>
                <a:latin typeface="Myriad Pro" pitchFamily="34" charset="0"/>
              </a:rPr>
              <a:t>1.8</a:t>
            </a:r>
            <a:endParaRPr lang="en-US" sz="1800" dirty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30885" name="Rectangle 165"/>
          <p:cNvSpPr>
            <a:spLocks noChangeArrowheads="1"/>
          </p:cNvSpPr>
          <p:nvPr/>
        </p:nvSpPr>
        <p:spPr bwMode="auto">
          <a:xfrm>
            <a:off x="4602472" y="5676204"/>
            <a:ext cx="171450" cy="13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100" dirty="0">
                <a:solidFill>
                  <a:srgbClr val="000000"/>
                </a:solidFill>
                <a:latin typeface="Myriad Pro" pitchFamily="34" charset="0"/>
              </a:rPr>
              <a:t>2.0</a:t>
            </a:r>
            <a:endParaRPr lang="en-US" sz="1800" dirty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30886" name="Rectangle 166"/>
          <p:cNvSpPr>
            <a:spLocks noChangeArrowheads="1"/>
          </p:cNvSpPr>
          <p:nvPr/>
        </p:nvSpPr>
        <p:spPr bwMode="auto">
          <a:xfrm>
            <a:off x="5237472" y="5676204"/>
            <a:ext cx="169862" cy="13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100" dirty="0">
                <a:solidFill>
                  <a:srgbClr val="000000"/>
                </a:solidFill>
                <a:latin typeface="Myriad Pro" pitchFamily="34" charset="0"/>
              </a:rPr>
              <a:t>2.2</a:t>
            </a:r>
            <a:endParaRPr lang="en-US" sz="1800" dirty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30889" name="Rectangle 169"/>
          <p:cNvSpPr>
            <a:spLocks noChangeArrowheads="1"/>
          </p:cNvSpPr>
          <p:nvPr/>
        </p:nvSpPr>
        <p:spPr bwMode="auto">
          <a:xfrm>
            <a:off x="5870884" y="5676204"/>
            <a:ext cx="171450" cy="13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100" dirty="0">
                <a:solidFill>
                  <a:srgbClr val="000000"/>
                </a:solidFill>
                <a:latin typeface="Myriad Pro" pitchFamily="34" charset="0"/>
              </a:rPr>
              <a:t>2.4</a:t>
            </a:r>
            <a:endParaRPr lang="en-US" sz="1800" dirty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30898" name="Rectangle 178"/>
          <p:cNvSpPr>
            <a:spLocks noChangeArrowheads="1"/>
          </p:cNvSpPr>
          <p:nvPr/>
        </p:nvSpPr>
        <p:spPr bwMode="auto">
          <a:xfrm>
            <a:off x="2489509" y="4918967"/>
            <a:ext cx="214313" cy="13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100" dirty="0">
                <a:solidFill>
                  <a:srgbClr val="000000"/>
                </a:solidFill>
                <a:latin typeface="Myriad Pro" pitchFamily="34" charset="0"/>
              </a:rPr>
              <a:t>600</a:t>
            </a:r>
            <a:endParaRPr lang="en-US" sz="1800" dirty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30899" name="Rectangle 179"/>
          <p:cNvSpPr>
            <a:spLocks noChangeArrowheads="1"/>
          </p:cNvSpPr>
          <p:nvPr/>
        </p:nvSpPr>
        <p:spPr bwMode="auto">
          <a:xfrm>
            <a:off x="4665421" y="5978632"/>
            <a:ext cx="257602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1588" indent="-1588" algn="ctr"/>
            <a:r>
              <a:rPr lang="en-US" sz="1400" dirty="0">
                <a:solidFill>
                  <a:srgbClr val="000000"/>
                </a:solidFill>
                <a:latin typeface="Myriad Pro" pitchFamily="34" charset="0"/>
              </a:rPr>
              <a:t>Quantity of apartments (millions)</a:t>
            </a:r>
            <a:endParaRPr lang="en-US" sz="1400" dirty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30917" name="Rectangle 197"/>
          <p:cNvSpPr>
            <a:spLocks noChangeArrowheads="1"/>
          </p:cNvSpPr>
          <p:nvPr/>
        </p:nvSpPr>
        <p:spPr bwMode="auto">
          <a:xfrm>
            <a:off x="2081358" y="1481380"/>
            <a:ext cx="144016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1588" indent="-1588" algn="ctr"/>
            <a:r>
              <a:rPr lang="en-US" sz="1400" dirty="0">
                <a:solidFill>
                  <a:srgbClr val="000000"/>
                </a:solidFill>
                <a:latin typeface="Myriad Pro" pitchFamily="34" charset="0"/>
              </a:rPr>
              <a:t>Monthly rent </a:t>
            </a:r>
            <a:br>
              <a:rPr lang="en-US" sz="1400" dirty="0">
                <a:solidFill>
                  <a:srgbClr val="000000"/>
                </a:solidFill>
                <a:latin typeface="Myriad Pro" pitchFamily="34" charset="0"/>
              </a:rPr>
            </a:br>
            <a:r>
              <a:rPr lang="en-US" sz="1400" dirty="0">
                <a:solidFill>
                  <a:srgbClr val="000000"/>
                </a:solidFill>
                <a:latin typeface="Myriad Pro" pitchFamily="34" charset="0"/>
              </a:rPr>
              <a:t>(per apartment)</a:t>
            </a:r>
            <a:endParaRPr lang="en-US" sz="1400" dirty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30918" name="Rectangle 198"/>
          <p:cNvSpPr>
            <a:spLocks noChangeArrowheads="1"/>
          </p:cNvSpPr>
          <p:nvPr/>
        </p:nvSpPr>
        <p:spPr bwMode="auto">
          <a:xfrm>
            <a:off x="6023284" y="5004692"/>
            <a:ext cx="12984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 i="1" dirty="0">
                <a:solidFill>
                  <a:srgbClr val="000000"/>
                </a:solidFill>
                <a:latin typeface="Myriad Pro" pitchFamily="34" charset="0"/>
              </a:rPr>
              <a:t>D</a:t>
            </a:r>
            <a:endParaRPr lang="en-US" sz="1400" i="1" dirty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30920" name="Rectangle 200"/>
          <p:cNvSpPr>
            <a:spLocks noChangeArrowheads="1"/>
          </p:cNvSpPr>
          <p:nvPr/>
        </p:nvSpPr>
        <p:spPr bwMode="auto">
          <a:xfrm>
            <a:off x="5463727" y="3928813"/>
            <a:ext cx="12022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 i="1" dirty="0">
                <a:solidFill>
                  <a:srgbClr val="000000"/>
                </a:solidFill>
                <a:latin typeface="Myriad Pro" pitchFamily="34" charset="0"/>
              </a:rPr>
              <a:t>S</a:t>
            </a:r>
            <a:endParaRPr lang="en-US" sz="1400" i="1" dirty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146" name="Line 60"/>
          <p:cNvSpPr>
            <a:spLocks noChangeShapeType="1"/>
          </p:cNvSpPr>
          <p:nvPr/>
        </p:nvSpPr>
        <p:spPr bwMode="auto">
          <a:xfrm>
            <a:off x="6690201" y="4240639"/>
            <a:ext cx="0" cy="138113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47" name="Line 83"/>
          <p:cNvSpPr>
            <a:spLocks noChangeShapeType="1"/>
          </p:cNvSpPr>
          <p:nvPr/>
        </p:nvSpPr>
        <p:spPr bwMode="auto">
          <a:xfrm>
            <a:off x="2801438" y="4388757"/>
            <a:ext cx="4013471" cy="0"/>
          </a:xfrm>
          <a:prstGeom prst="line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48" name="Rectangle 97"/>
          <p:cNvSpPr>
            <a:spLocks noChangeArrowheads="1"/>
          </p:cNvSpPr>
          <p:nvPr/>
        </p:nvSpPr>
        <p:spPr bwMode="auto">
          <a:xfrm>
            <a:off x="6309623" y="3780264"/>
            <a:ext cx="72707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588" indent="-1588" algn="ctr"/>
            <a:r>
              <a:rPr lang="en-US" sz="1400" dirty="0">
                <a:solidFill>
                  <a:srgbClr val="000000"/>
                </a:solidFill>
                <a:latin typeface="Myriad Pro" pitchFamily="34" charset="0"/>
              </a:rPr>
              <a:t>Price ceiling</a:t>
            </a:r>
            <a:endParaRPr lang="en-US" sz="1400" dirty="0">
              <a:latin typeface="Tahoma" pitchFamily="34" charset="0"/>
            </a:endParaRPr>
          </a:p>
        </p:txBody>
      </p:sp>
      <p:cxnSp>
        <p:nvCxnSpPr>
          <p:cNvPr id="79" name="Straight Connector 86"/>
          <p:cNvCxnSpPr>
            <a:cxnSpLocks noChangeShapeType="1"/>
          </p:cNvCxnSpPr>
          <p:nvPr/>
        </p:nvCxnSpPr>
        <p:spPr bwMode="auto">
          <a:xfrm>
            <a:off x="2812370" y="3766182"/>
            <a:ext cx="1842587" cy="6610"/>
          </a:xfrm>
          <a:prstGeom prst="line">
            <a:avLst/>
          </a:prstGeom>
          <a:noFill/>
          <a:ln w="22225">
            <a:solidFill>
              <a:srgbClr val="808080"/>
            </a:solidFill>
            <a:prstDash val="sysDot"/>
            <a:round/>
            <a:headEnd/>
            <a:tailEnd type="none" w="med" len="lg"/>
          </a:ln>
        </p:spPr>
      </p:cxnSp>
      <p:sp>
        <p:nvSpPr>
          <p:cNvPr id="106" name="Isosceles Triangle 105"/>
          <p:cNvSpPr/>
          <p:nvPr/>
        </p:nvSpPr>
        <p:spPr>
          <a:xfrm rot="8256765">
            <a:off x="2458902" y="2021740"/>
            <a:ext cx="1723029" cy="3046571"/>
          </a:xfrm>
          <a:custGeom>
            <a:avLst/>
            <a:gdLst>
              <a:gd name="connsiteX0" fmla="*/ 0 w 1713480"/>
              <a:gd name="connsiteY0" fmla="*/ 1513862 h 1513862"/>
              <a:gd name="connsiteX1" fmla="*/ 0 w 1713480"/>
              <a:gd name="connsiteY1" fmla="*/ 0 h 1513862"/>
              <a:gd name="connsiteX2" fmla="*/ 1713480 w 1713480"/>
              <a:gd name="connsiteY2" fmla="*/ 1513862 h 1513862"/>
              <a:gd name="connsiteX3" fmla="*/ 0 w 1713480"/>
              <a:gd name="connsiteY3" fmla="*/ 1513862 h 1513862"/>
              <a:gd name="connsiteX0" fmla="*/ 160235 w 1713480"/>
              <a:gd name="connsiteY0" fmla="*/ 3068879 h 3068879"/>
              <a:gd name="connsiteX1" fmla="*/ 0 w 1713480"/>
              <a:gd name="connsiteY1" fmla="*/ 0 h 3068879"/>
              <a:gd name="connsiteX2" fmla="*/ 1713480 w 1713480"/>
              <a:gd name="connsiteY2" fmla="*/ 1513862 h 3068879"/>
              <a:gd name="connsiteX3" fmla="*/ 160235 w 1713480"/>
              <a:gd name="connsiteY3" fmla="*/ 3068879 h 3068879"/>
              <a:gd name="connsiteX0" fmla="*/ 160235 w 1720875"/>
              <a:gd name="connsiteY0" fmla="*/ 3068879 h 3068879"/>
              <a:gd name="connsiteX1" fmla="*/ 0 w 1720875"/>
              <a:gd name="connsiteY1" fmla="*/ 0 h 3068879"/>
              <a:gd name="connsiteX2" fmla="*/ 1720875 w 1720875"/>
              <a:gd name="connsiteY2" fmla="*/ 1349852 h 3068879"/>
              <a:gd name="connsiteX3" fmla="*/ 160235 w 1720875"/>
              <a:gd name="connsiteY3" fmla="*/ 3068879 h 3068879"/>
              <a:gd name="connsiteX0" fmla="*/ 162389 w 1723029"/>
              <a:gd name="connsiteY0" fmla="*/ 3046571 h 3046571"/>
              <a:gd name="connsiteX1" fmla="*/ 0 w 1723029"/>
              <a:gd name="connsiteY1" fmla="*/ 0 h 3046571"/>
              <a:gd name="connsiteX2" fmla="*/ 1723029 w 1723029"/>
              <a:gd name="connsiteY2" fmla="*/ 1327544 h 3046571"/>
              <a:gd name="connsiteX3" fmla="*/ 162389 w 1723029"/>
              <a:gd name="connsiteY3" fmla="*/ 3046571 h 304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3029" h="3046571">
                <a:moveTo>
                  <a:pt x="162389" y="3046571"/>
                </a:moveTo>
                <a:lnTo>
                  <a:pt x="0" y="0"/>
                </a:lnTo>
                <a:lnTo>
                  <a:pt x="1723029" y="1327544"/>
                </a:lnTo>
                <a:lnTo>
                  <a:pt x="162389" y="3046571"/>
                </a:lnTo>
                <a:close/>
              </a:path>
            </a:pathLst>
          </a:custGeom>
          <a:pattFill prst="ltUpDiag">
            <a:fgClr>
              <a:srgbClr val="0099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179"/>
          <p:cNvSpPr>
            <a:spLocks noChangeArrowheads="1"/>
          </p:cNvSpPr>
          <p:nvPr/>
        </p:nvSpPr>
        <p:spPr bwMode="auto">
          <a:xfrm>
            <a:off x="2969750" y="3584304"/>
            <a:ext cx="160225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1588" indent="-1588" algn="ctr"/>
            <a:r>
              <a:rPr lang="en-US" sz="1600" b="1" dirty="0">
                <a:latin typeface="+mn-lt"/>
              </a:rPr>
              <a:t>Aggregate loss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F9FF4B-CA93-391F-6905-7FC6EE1D8F25}"/>
              </a:ext>
            </a:extLst>
          </p:cNvPr>
          <p:cNvSpPr txBox="1"/>
          <p:nvPr/>
        </p:nvSpPr>
        <p:spPr>
          <a:xfrm>
            <a:off x="7401912" y="4508597"/>
            <a:ext cx="1904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00FF"/>
                </a:solidFill>
              </a:rPr>
              <a:t>Krugman &amp; Wells</a:t>
            </a:r>
          </a:p>
        </p:txBody>
      </p:sp>
    </p:spTree>
    <p:extLst>
      <p:ext uri="{BB962C8B-B14F-4D97-AF65-F5344CB8AC3E}">
        <p14:creationId xmlns:p14="http://schemas.microsoft.com/office/powerpoint/2010/main" val="1311192422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 old stone building&#10;&#10;Description automatically generated">
            <a:extLst>
              <a:ext uri="{FF2B5EF4-FFF2-40B4-BE49-F238E27FC236}">
                <a16:creationId xmlns:a16="http://schemas.microsoft.com/office/drawing/2014/main" id="{226CFA45-B8ED-83DF-E13E-59D3A8632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360"/>
            <a:ext cx="9144000" cy="611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02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A5B50-F6A2-B941-A5EF-BA82EB4DA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6" y="21771"/>
            <a:ext cx="9144000" cy="1143000"/>
          </a:xfrm>
        </p:spPr>
        <p:txBody>
          <a:bodyPr/>
          <a:lstStyle/>
          <a:p>
            <a:r>
              <a:rPr lang="en-US" sz="4400" dirty="0"/>
              <a:t>Market Shares of Colorectal Cancer Regimens in the U.S. and Europe</a:t>
            </a:r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88AC804A-B4CE-5349-ABDE-A32A4AC5C3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22" b="3047"/>
          <a:stretch/>
        </p:blipFill>
        <p:spPr>
          <a:xfrm>
            <a:off x="121228" y="1295400"/>
            <a:ext cx="8923315" cy="554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83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Box 2"/>
          <p:cNvSpPr txBox="1">
            <a:spLocks noChangeArrowheads="1"/>
          </p:cNvSpPr>
          <p:nvPr/>
        </p:nvSpPr>
        <p:spPr bwMode="auto">
          <a:xfrm>
            <a:off x="2590800" y="6388100"/>
            <a:ext cx="4386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MS PGothic" pitchFamily="34" charset="-128"/>
                <a:cs typeface="+mn-cs"/>
              </a:rPr>
              <a:t>Source: Philipson, et al., </a:t>
            </a: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MS PGothic" pitchFamily="34" charset="-128"/>
                <a:cs typeface="+mn-cs"/>
              </a:rPr>
              <a:t>Health Affairs 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MS PGothic" pitchFamily="34" charset="-128"/>
                <a:cs typeface="+mn-cs"/>
              </a:rPr>
              <a:t>2012.</a:t>
            </a:r>
          </a:p>
        </p:txBody>
      </p:sp>
      <p:pic>
        <p:nvPicPr>
          <p:cNvPr id="35843" name="Picture 2" descr="C:\Users\cbm\SkyDrive\quicktrans\Screen Shot 2015-01-15 at 10.22.24 A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762000"/>
            <a:ext cx="79629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2391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026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305800" cy="838200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Price Controls: Conclusions</a:t>
            </a:r>
            <a:endParaRPr lang="en-US" altLang="en-US" sz="3200" dirty="0"/>
          </a:p>
        </p:txBody>
      </p:sp>
      <p:sp>
        <p:nvSpPr>
          <p:cNvPr id="4198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81000" y="914400"/>
            <a:ext cx="8458200" cy="5715000"/>
          </a:xfrm>
        </p:spPr>
        <p:txBody>
          <a:bodyPr/>
          <a:lstStyle/>
          <a:p>
            <a:pPr eaLnBrk="1" hangingPunct="1"/>
            <a:r>
              <a:rPr lang="en-US" altLang="en-US" dirty="0"/>
              <a:t>Expect competition rather than miracles.  E.g., “quality” competition</a:t>
            </a:r>
          </a:p>
          <a:p>
            <a:pPr eaLnBrk="1" hangingPunct="1"/>
            <a:r>
              <a:rPr lang="en-US" altLang="en-US" dirty="0"/>
              <a:t>Price regulations rotate the supply curve</a:t>
            </a:r>
          </a:p>
          <a:p>
            <a:pPr lvl="1" eaLnBrk="1" hangingPunct="1"/>
            <a:r>
              <a:rPr lang="en-US" altLang="en-US" dirty="0"/>
              <a:t>The full price can increase or decrease</a:t>
            </a:r>
          </a:p>
          <a:p>
            <a:pPr lvl="1" eaLnBrk="1" hangingPunct="1"/>
            <a:r>
              <a:rPr lang="en-US" altLang="en-US" dirty="0"/>
              <a:t>The quantity can decrease or increase</a:t>
            </a:r>
          </a:p>
          <a:p>
            <a:pPr eaLnBrk="1" hangingPunct="1"/>
            <a:r>
              <a:rPr lang="en-US" altLang="en-US" dirty="0"/>
              <a:t>Long-run effect can be in the opposite direction as the short-run effect</a:t>
            </a:r>
          </a:p>
        </p:txBody>
      </p:sp>
    </p:spTree>
    <p:extLst>
      <p:ext uri="{BB962C8B-B14F-4D97-AF65-F5344CB8AC3E}">
        <p14:creationId xmlns:p14="http://schemas.microsoft.com/office/powerpoint/2010/main" val="199241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sosceles Triangle 21"/>
          <p:cNvSpPr/>
          <p:nvPr/>
        </p:nvSpPr>
        <p:spPr>
          <a:xfrm>
            <a:off x="4051697" y="3145729"/>
            <a:ext cx="646024" cy="621377"/>
          </a:xfrm>
          <a:prstGeom prst="triangle">
            <a:avLst>
              <a:gd name="adj" fmla="val 530"/>
            </a:avLst>
          </a:prstGeom>
          <a:solidFill>
            <a:schemeClr val="bg1">
              <a:lumMod val="6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Isosceles Triangle 90"/>
          <p:cNvSpPr/>
          <p:nvPr/>
        </p:nvSpPr>
        <p:spPr>
          <a:xfrm>
            <a:off x="4064544" y="3155156"/>
            <a:ext cx="614612" cy="611949"/>
          </a:xfrm>
          <a:prstGeom prst="triangle">
            <a:avLst>
              <a:gd name="adj" fmla="val 530"/>
            </a:avLst>
          </a:prstGeom>
          <a:pattFill prst="lt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79" name="Line 159"/>
          <p:cNvSpPr>
            <a:spLocks noChangeShapeType="1"/>
          </p:cNvSpPr>
          <p:nvPr/>
        </p:nvSpPr>
        <p:spPr bwMode="auto">
          <a:xfrm flipH="1">
            <a:off x="2808571" y="4065850"/>
            <a:ext cx="2598763" cy="220960"/>
          </a:xfrm>
          <a:prstGeom prst="line">
            <a:avLst/>
          </a:prstGeom>
          <a:noFill/>
          <a:ln w="30163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30878" name="Line 158"/>
          <p:cNvSpPr>
            <a:spLocks noChangeShapeType="1"/>
          </p:cNvSpPr>
          <p:nvPr/>
        </p:nvSpPr>
        <p:spPr bwMode="auto">
          <a:xfrm>
            <a:off x="3427722" y="2520254"/>
            <a:ext cx="2536825" cy="2500313"/>
          </a:xfrm>
          <a:prstGeom prst="line">
            <a:avLst/>
          </a:prstGeom>
          <a:noFill/>
          <a:ln w="30163">
            <a:solidFill>
              <a:srgbClr val="0000FF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3072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0" y="152400"/>
            <a:ext cx="9144000" cy="685800"/>
          </a:xfrm>
        </p:spPr>
        <p:txBody>
          <a:bodyPr/>
          <a:lstStyle/>
          <a:p>
            <a:pPr algn="ctr" eaLnBrk="1" hangingPunct="1"/>
            <a:r>
              <a:rPr lang="en-US" sz="2400" dirty="0">
                <a:solidFill>
                  <a:schemeClr val="tx1"/>
                </a:solidFill>
                <a:effectLst/>
              </a:rPr>
              <a:t>With elastic supply, a price ceiling eliminates ALL trade.</a:t>
            </a:r>
            <a:br>
              <a:rPr lang="en-US" sz="2400" dirty="0">
                <a:solidFill>
                  <a:schemeClr val="tx1"/>
                </a:solidFill>
                <a:effectLst/>
              </a:rPr>
            </a:br>
            <a:r>
              <a:rPr lang="en-US" sz="2400" dirty="0">
                <a:solidFill>
                  <a:srgbClr val="FF0000"/>
                </a:solidFill>
                <a:effectLst/>
              </a:rPr>
              <a:t>Really?!  Will traders surrender that easily?</a:t>
            </a:r>
            <a:endParaRPr lang="en-US" sz="1400" b="0" dirty="0">
              <a:solidFill>
                <a:srgbClr val="FF0000"/>
              </a:solidFill>
              <a:effectLst/>
            </a:endParaRPr>
          </a:p>
        </p:txBody>
      </p:sp>
      <p:sp>
        <p:nvSpPr>
          <p:cNvPr id="30850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 type="none" w="med" len="lg"/>
          </a:ln>
        </p:spPr>
        <p:txBody>
          <a:bodyPr wrap="none" anchor="ctr">
            <a:spAutoFit/>
          </a:bodyPr>
          <a:lstStyle/>
          <a:p>
            <a:endParaRPr lang="en-US" sz="1800" dirty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30851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 type="none" w="med" len="lg"/>
          </a:ln>
        </p:spPr>
        <p:txBody>
          <a:bodyPr wrap="none" anchor="ctr">
            <a:spAutoFit/>
          </a:bodyPr>
          <a:lstStyle/>
          <a:p>
            <a:endParaRPr lang="en-US" sz="1800" dirty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30852" name="Rectangle 2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 type="none" w="med" len="lg"/>
          </a:ln>
        </p:spPr>
        <p:txBody>
          <a:bodyPr wrap="none" anchor="ctr">
            <a:spAutoFit/>
          </a:bodyPr>
          <a:lstStyle/>
          <a:p>
            <a:endParaRPr lang="en-US" sz="1800" dirty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30856" name="Line 136"/>
          <p:cNvSpPr>
            <a:spLocks noChangeShapeType="1"/>
          </p:cNvSpPr>
          <p:nvPr/>
        </p:nvSpPr>
        <p:spPr bwMode="auto">
          <a:xfrm>
            <a:off x="2794309" y="5020567"/>
            <a:ext cx="98425" cy="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30862" name="Line 142"/>
          <p:cNvSpPr>
            <a:spLocks noChangeShapeType="1"/>
          </p:cNvSpPr>
          <p:nvPr/>
        </p:nvSpPr>
        <p:spPr bwMode="auto">
          <a:xfrm>
            <a:off x="5964547" y="5528567"/>
            <a:ext cx="0" cy="11430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30864" name="Line 144"/>
          <p:cNvSpPr>
            <a:spLocks noChangeShapeType="1"/>
          </p:cNvSpPr>
          <p:nvPr/>
        </p:nvSpPr>
        <p:spPr bwMode="auto">
          <a:xfrm>
            <a:off x="5331134" y="5528567"/>
            <a:ext cx="0" cy="11430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30867" name="Line 147"/>
          <p:cNvSpPr>
            <a:spLocks noChangeShapeType="1"/>
          </p:cNvSpPr>
          <p:nvPr/>
        </p:nvSpPr>
        <p:spPr bwMode="auto">
          <a:xfrm>
            <a:off x="4696134" y="5528567"/>
            <a:ext cx="0" cy="11430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30868" name="Line 148"/>
          <p:cNvSpPr>
            <a:spLocks noChangeShapeType="1"/>
          </p:cNvSpPr>
          <p:nvPr/>
        </p:nvSpPr>
        <p:spPr bwMode="auto">
          <a:xfrm>
            <a:off x="4062722" y="5528567"/>
            <a:ext cx="0" cy="11430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30870" name="Line 150"/>
          <p:cNvSpPr>
            <a:spLocks noChangeShapeType="1"/>
          </p:cNvSpPr>
          <p:nvPr/>
        </p:nvSpPr>
        <p:spPr bwMode="auto">
          <a:xfrm>
            <a:off x="3427722" y="5528567"/>
            <a:ext cx="0" cy="11430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30871" name="Line 151"/>
          <p:cNvSpPr>
            <a:spLocks noChangeShapeType="1"/>
          </p:cNvSpPr>
          <p:nvPr/>
        </p:nvSpPr>
        <p:spPr bwMode="auto">
          <a:xfrm flipV="1">
            <a:off x="2794308" y="1945603"/>
            <a:ext cx="14263" cy="335595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30872" name="Freeform 152"/>
          <p:cNvSpPr>
            <a:spLocks/>
          </p:cNvSpPr>
          <p:nvPr/>
        </p:nvSpPr>
        <p:spPr bwMode="auto">
          <a:xfrm>
            <a:off x="2794309" y="5377754"/>
            <a:ext cx="276225" cy="265113"/>
          </a:xfrm>
          <a:custGeom>
            <a:avLst/>
            <a:gdLst/>
            <a:ahLst/>
            <a:cxnLst>
              <a:cxn ang="0">
                <a:pos x="156" y="132"/>
              </a:cxn>
              <a:cxn ang="0">
                <a:pos x="0" y="132"/>
              </a:cxn>
              <a:cxn ang="0">
                <a:pos x="0" y="0"/>
              </a:cxn>
            </a:cxnLst>
            <a:rect l="0" t="0" r="r" b="b"/>
            <a:pathLst>
              <a:path w="156" h="132">
                <a:moveTo>
                  <a:pt x="156" y="132"/>
                </a:moveTo>
                <a:lnTo>
                  <a:pt x="0" y="132"/>
                </a:lnTo>
                <a:lnTo>
                  <a:pt x="0" y="0"/>
                </a:lnTo>
              </a:path>
            </a:pathLst>
          </a:custGeom>
          <a:noFill/>
          <a:ln w="793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 sz="18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30873" name="Line 153"/>
          <p:cNvSpPr>
            <a:spLocks noChangeShapeType="1"/>
          </p:cNvSpPr>
          <p:nvPr/>
        </p:nvSpPr>
        <p:spPr bwMode="auto">
          <a:xfrm flipH="1">
            <a:off x="3137209" y="5642867"/>
            <a:ext cx="3028950" cy="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30874" name="Line 154"/>
          <p:cNvSpPr>
            <a:spLocks noChangeShapeType="1"/>
          </p:cNvSpPr>
          <p:nvPr/>
        </p:nvSpPr>
        <p:spPr bwMode="auto">
          <a:xfrm flipV="1">
            <a:off x="2751447" y="5272979"/>
            <a:ext cx="88900" cy="57150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30875" name="Line 155"/>
          <p:cNvSpPr>
            <a:spLocks noChangeShapeType="1"/>
          </p:cNvSpPr>
          <p:nvPr/>
        </p:nvSpPr>
        <p:spPr bwMode="auto">
          <a:xfrm flipV="1">
            <a:off x="2751447" y="5347592"/>
            <a:ext cx="88900" cy="58737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30876" name="Line 156"/>
          <p:cNvSpPr>
            <a:spLocks noChangeShapeType="1"/>
          </p:cNvSpPr>
          <p:nvPr/>
        </p:nvSpPr>
        <p:spPr bwMode="auto">
          <a:xfrm flipH="1">
            <a:off x="3045134" y="5595242"/>
            <a:ext cx="49213" cy="100012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30877" name="Line 157"/>
          <p:cNvSpPr>
            <a:spLocks noChangeShapeType="1"/>
          </p:cNvSpPr>
          <p:nvPr/>
        </p:nvSpPr>
        <p:spPr bwMode="auto">
          <a:xfrm flipH="1">
            <a:off x="3110222" y="5595242"/>
            <a:ext cx="50800" cy="100012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30880" name="Rectangle 160"/>
          <p:cNvSpPr>
            <a:spLocks noChangeArrowheads="1"/>
          </p:cNvSpPr>
          <p:nvPr/>
        </p:nvSpPr>
        <p:spPr bwMode="auto">
          <a:xfrm>
            <a:off x="3337234" y="5676204"/>
            <a:ext cx="171450" cy="13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100" dirty="0">
                <a:solidFill>
                  <a:srgbClr val="000000"/>
                </a:solidFill>
                <a:latin typeface="Myriad Pro" pitchFamily="34" charset="0"/>
              </a:rPr>
              <a:t>1.6</a:t>
            </a:r>
            <a:endParaRPr lang="en-US" sz="1800" dirty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30882" name="Rectangle 162"/>
          <p:cNvSpPr>
            <a:spLocks noChangeArrowheads="1"/>
          </p:cNvSpPr>
          <p:nvPr/>
        </p:nvSpPr>
        <p:spPr bwMode="auto">
          <a:xfrm>
            <a:off x="2641909" y="5676204"/>
            <a:ext cx="71438" cy="13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100" dirty="0">
                <a:solidFill>
                  <a:srgbClr val="000000"/>
                </a:solidFill>
                <a:latin typeface="Myriad Pro" pitchFamily="34" charset="0"/>
              </a:rPr>
              <a:t>0</a:t>
            </a:r>
            <a:endParaRPr lang="en-US" sz="1800" dirty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30883" name="Rectangle 163"/>
          <p:cNvSpPr>
            <a:spLocks noChangeArrowheads="1"/>
          </p:cNvSpPr>
          <p:nvPr/>
        </p:nvSpPr>
        <p:spPr bwMode="auto">
          <a:xfrm>
            <a:off x="3970647" y="5676204"/>
            <a:ext cx="171450" cy="13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100" dirty="0">
                <a:solidFill>
                  <a:srgbClr val="000000"/>
                </a:solidFill>
                <a:latin typeface="Myriad Pro" pitchFamily="34" charset="0"/>
              </a:rPr>
              <a:t>1.8</a:t>
            </a:r>
            <a:endParaRPr lang="en-US" sz="1800" dirty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30885" name="Rectangle 165"/>
          <p:cNvSpPr>
            <a:spLocks noChangeArrowheads="1"/>
          </p:cNvSpPr>
          <p:nvPr/>
        </p:nvSpPr>
        <p:spPr bwMode="auto">
          <a:xfrm>
            <a:off x="4602472" y="5676204"/>
            <a:ext cx="171450" cy="13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100" dirty="0">
                <a:solidFill>
                  <a:srgbClr val="000000"/>
                </a:solidFill>
                <a:latin typeface="Myriad Pro" pitchFamily="34" charset="0"/>
              </a:rPr>
              <a:t>2.0</a:t>
            </a:r>
            <a:endParaRPr lang="en-US" sz="1800" dirty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30886" name="Rectangle 166"/>
          <p:cNvSpPr>
            <a:spLocks noChangeArrowheads="1"/>
          </p:cNvSpPr>
          <p:nvPr/>
        </p:nvSpPr>
        <p:spPr bwMode="auto">
          <a:xfrm>
            <a:off x="5237472" y="5676204"/>
            <a:ext cx="169862" cy="13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100" dirty="0">
                <a:solidFill>
                  <a:srgbClr val="000000"/>
                </a:solidFill>
                <a:latin typeface="Myriad Pro" pitchFamily="34" charset="0"/>
              </a:rPr>
              <a:t>2.2</a:t>
            </a:r>
            <a:endParaRPr lang="en-US" sz="1800" dirty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30889" name="Rectangle 169"/>
          <p:cNvSpPr>
            <a:spLocks noChangeArrowheads="1"/>
          </p:cNvSpPr>
          <p:nvPr/>
        </p:nvSpPr>
        <p:spPr bwMode="auto">
          <a:xfrm>
            <a:off x="5870884" y="5676204"/>
            <a:ext cx="171450" cy="13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100" dirty="0">
                <a:solidFill>
                  <a:srgbClr val="000000"/>
                </a:solidFill>
                <a:latin typeface="Myriad Pro" pitchFamily="34" charset="0"/>
              </a:rPr>
              <a:t>2.4</a:t>
            </a:r>
            <a:endParaRPr lang="en-US" sz="1800" dirty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30898" name="Rectangle 178"/>
          <p:cNvSpPr>
            <a:spLocks noChangeArrowheads="1"/>
          </p:cNvSpPr>
          <p:nvPr/>
        </p:nvSpPr>
        <p:spPr bwMode="auto">
          <a:xfrm>
            <a:off x="2489509" y="4918967"/>
            <a:ext cx="214313" cy="13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100" dirty="0">
                <a:solidFill>
                  <a:srgbClr val="000000"/>
                </a:solidFill>
                <a:latin typeface="Myriad Pro" pitchFamily="34" charset="0"/>
              </a:rPr>
              <a:t>600</a:t>
            </a:r>
            <a:endParaRPr lang="en-US" sz="1800" dirty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30899" name="Rectangle 179"/>
          <p:cNvSpPr>
            <a:spLocks noChangeArrowheads="1"/>
          </p:cNvSpPr>
          <p:nvPr/>
        </p:nvSpPr>
        <p:spPr bwMode="auto">
          <a:xfrm>
            <a:off x="5620009" y="5978632"/>
            <a:ext cx="66684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1588" indent="-1588" algn="ctr"/>
            <a:r>
              <a:rPr lang="en-US" sz="1400" dirty="0">
                <a:solidFill>
                  <a:srgbClr val="000000"/>
                </a:solidFill>
                <a:latin typeface="Myriad Pro" pitchFamily="34" charset="0"/>
              </a:rPr>
              <a:t>Quantity</a:t>
            </a:r>
            <a:endParaRPr lang="en-US" sz="1400" dirty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30917" name="Rectangle 197"/>
          <p:cNvSpPr>
            <a:spLocks noChangeArrowheads="1"/>
          </p:cNvSpPr>
          <p:nvPr/>
        </p:nvSpPr>
        <p:spPr bwMode="auto">
          <a:xfrm>
            <a:off x="2081358" y="1621662"/>
            <a:ext cx="144016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1588" indent="-1588" algn="ctr"/>
            <a:r>
              <a:rPr lang="en-US" sz="1400" dirty="0">
                <a:solidFill>
                  <a:srgbClr val="000000"/>
                </a:solidFill>
                <a:latin typeface="Myriad Pro" pitchFamily="34" charset="0"/>
              </a:rPr>
              <a:t>Price</a:t>
            </a:r>
            <a:endParaRPr lang="en-US" sz="1400" dirty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30918" name="Rectangle 198"/>
          <p:cNvSpPr>
            <a:spLocks noChangeArrowheads="1"/>
          </p:cNvSpPr>
          <p:nvPr/>
        </p:nvSpPr>
        <p:spPr bwMode="auto">
          <a:xfrm>
            <a:off x="6023284" y="5004692"/>
            <a:ext cx="12984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 i="1" dirty="0">
                <a:solidFill>
                  <a:srgbClr val="000000"/>
                </a:solidFill>
                <a:latin typeface="Myriad Pro" pitchFamily="34" charset="0"/>
              </a:rPr>
              <a:t>D</a:t>
            </a:r>
            <a:endParaRPr lang="en-US" sz="1400" i="1" dirty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30920" name="Rectangle 200"/>
          <p:cNvSpPr>
            <a:spLocks noChangeArrowheads="1"/>
          </p:cNvSpPr>
          <p:nvPr/>
        </p:nvSpPr>
        <p:spPr bwMode="auto">
          <a:xfrm>
            <a:off x="5463727" y="3928813"/>
            <a:ext cx="12022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1588" indent="-1588"/>
            <a:r>
              <a:rPr lang="en-US" sz="1400" i="1" dirty="0">
                <a:solidFill>
                  <a:srgbClr val="000000"/>
                </a:solidFill>
                <a:latin typeface="Myriad Pro" pitchFamily="34" charset="0"/>
              </a:rPr>
              <a:t>S</a:t>
            </a:r>
            <a:endParaRPr lang="en-US" sz="1400" i="1" dirty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146" name="Line 60"/>
          <p:cNvSpPr>
            <a:spLocks noChangeShapeType="1"/>
          </p:cNvSpPr>
          <p:nvPr/>
        </p:nvSpPr>
        <p:spPr bwMode="auto">
          <a:xfrm>
            <a:off x="6690201" y="4240639"/>
            <a:ext cx="0" cy="138113"/>
          </a:xfrm>
          <a:prstGeom prst="line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47" name="Line 83"/>
          <p:cNvSpPr>
            <a:spLocks noChangeShapeType="1"/>
          </p:cNvSpPr>
          <p:nvPr/>
        </p:nvSpPr>
        <p:spPr bwMode="auto">
          <a:xfrm>
            <a:off x="2801438" y="4388757"/>
            <a:ext cx="4013471" cy="0"/>
          </a:xfrm>
          <a:prstGeom prst="line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48" name="Rectangle 97"/>
          <p:cNvSpPr>
            <a:spLocks noChangeArrowheads="1"/>
          </p:cNvSpPr>
          <p:nvPr/>
        </p:nvSpPr>
        <p:spPr bwMode="auto">
          <a:xfrm>
            <a:off x="6309623" y="3780264"/>
            <a:ext cx="72707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588" indent="-1588" algn="ctr"/>
            <a:r>
              <a:rPr lang="en-US" sz="1400" dirty="0">
                <a:solidFill>
                  <a:srgbClr val="000000"/>
                </a:solidFill>
                <a:latin typeface="Myriad Pro" pitchFamily="34" charset="0"/>
              </a:rPr>
              <a:t>Price ceiling</a:t>
            </a:r>
            <a:endParaRPr lang="en-US" sz="1400" dirty="0">
              <a:latin typeface="Tahoma" pitchFamily="34" charset="0"/>
            </a:endParaRPr>
          </a:p>
        </p:txBody>
      </p:sp>
      <p:cxnSp>
        <p:nvCxnSpPr>
          <p:cNvPr id="79" name="Straight Connector 86"/>
          <p:cNvCxnSpPr>
            <a:cxnSpLocks noChangeShapeType="1"/>
          </p:cNvCxnSpPr>
          <p:nvPr/>
        </p:nvCxnSpPr>
        <p:spPr bwMode="auto">
          <a:xfrm>
            <a:off x="2812370" y="3766182"/>
            <a:ext cx="1842587" cy="6610"/>
          </a:xfrm>
          <a:prstGeom prst="line">
            <a:avLst/>
          </a:prstGeom>
          <a:noFill/>
          <a:ln w="22225">
            <a:solidFill>
              <a:srgbClr val="808080"/>
            </a:solidFill>
            <a:prstDash val="sysDot"/>
            <a:round/>
            <a:headEnd/>
            <a:tailEnd type="none" w="med" len="lg"/>
          </a:ln>
        </p:spPr>
      </p:cxnSp>
      <p:sp>
        <p:nvSpPr>
          <p:cNvPr id="106" name="Isosceles Triangle 105"/>
          <p:cNvSpPr/>
          <p:nvPr/>
        </p:nvSpPr>
        <p:spPr>
          <a:xfrm rot="8256765">
            <a:off x="2458902" y="2021740"/>
            <a:ext cx="1723029" cy="3046571"/>
          </a:xfrm>
          <a:custGeom>
            <a:avLst/>
            <a:gdLst>
              <a:gd name="connsiteX0" fmla="*/ 0 w 1713480"/>
              <a:gd name="connsiteY0" fmla="*/ 1513862 h 1513862"/>
              <a:gd name="connsiteX1" fmla="*/ 0 w 1713480"/>
              <a:gd name="connsiteY1" fmla="*/ 0 h 1513862"/>
              <a:gd name="connsiteX2" fmla="*/ 1713480 w 1713480"/>
              <a:gd name="connsiteY2" fmla="*/ 1513862 h 1513862"/>
              <a:gd name="connsiteX3" fmla="*/ 0 w 1713480"/>
              <a:gd name="connsiteY3" fmla="*/ 1513862 h 1513862"/>
              <a:gd name="connsiteX0" fmla="*/ 160235 w 1713480"/>
              <a:gd name="connsiteY0" fmla="*/ 3068879 h 3068879"/>
              <a:gd name="connsiteX1" fmla="*/ 0 w 1713480"/>
              <a:gd name="connsiteY1" fmla="*/ 0 h 3068879"/>
              <a:gd name="connsiteX2" fmla="*/ 1713480 w 1713480"/>
              <a:gd name="connsiteY2" fmla="*/ 1513862 h 3068879"/>
              <a:gd name="connsiteX3" fmla="*/ 160235 w 1713480"/>
              <a:gd name="connsiteY3" fmla="*/ 3068879 h 3068879"/>
              <a:gd name="connsiteX0" fmla="*/ 160235 w 1720875"/>
              <a:gd name="connsiteY0" fmla="*/ 3068879 h 3068879"/>
              <a:gd name="connsiteX1" fmla="*/ 0 w 1720875"/>
              <a:gd name="connsiteY1" fmla="*/ 0 h 3068879"/>
              <a:gd name="connsiteX2" fmla="*/ 1720875 w 1720875"/>
              <a:gd name="connsiteY2" fmla="*/ 1349852 h 3068879"/>
              <a:gd name="connsiteX3" fmla="*/ 160235 w 1720875"/>
              <a:gd name="connsiteY3" fmla="*/ 3068879 h 3068879"/>
              <a:gd name="connsiteX0" fmla="*/ 162389 w 1723029"/>
              <a:gd name="connsiteY0" fmla="*/ 3046571 h 3046571"/>
              <a:gd name="connsiteX1" fmla="*/ 0 w 1723029"/>
              <a:gd name="connsiteY1" fmla="*/ 0 h 3046571"/>
              <a:gd name="connsiteX2" fmla="*/ 1723029 w 1723029"/>
              <a:gd name="connsiteY2" fmla="*/ 1327544 h 3046571"/>
              <a:gd name="connsiteX3" fmla="*/ 162389 w 1723029"/>
              <a:gd name="connsiteY3" fmla="*/ 3046571 h 304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3029" h="3046571">
                <a:moveTo>
                  <a:pt x="162389" y="3046571"/>
                </a:moveTo>
                <a:lnTo>
                  <a:pt x="0" y="0"/>
                </a:lnTo>
                <a:lnTo>
                  <a:pt x="1723029" y="1327544"/>
                </a:lnTo>
                <a:lnTo>
                  <a:pt x="162389" y="3046571"/>
                </a:lnTo>
                <a:close/>
              </a:path>
            </a:pathLst>
          </a:custGeom>
          <a:pattFill prst="ltUpDiag">
            <a:fgClr>
              <a:srgbClr val="0099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179"/>
          <p:cNvSpPr>
            <a:spLocks noChangeArrowheads="1"/>
          </p:cNvSpPr>
          <p:nvPr/>
        </p:nvSpPr>
        <p:spPr bwMode="auto">
          <a:xfrm>
            <a:off x="2969750" y="3584304"/>
            <a:ext cx="160225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1588" indent="-1588" algn="ctr"/>
            <a:r>
              <a:rPr lang="en-US" sz="1600" b="1" dirty="0">
                <a:latin typeface="+mn-lt"/>
              </a:rPr>
              <a:t>Aggregate loss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F9FF4B-CA93-391F-6905-7FC6EE1D8F25}"/>
              </a:ext>
            </a:extLst>
          </p:cNvPr>
          <p:cNvSpPr txBox="1"/>
          <p:nvPr/>
        </p:nvSpPr>
        <p:spPr>
          <a:xfrm>
            <a:off x="7401912" y="4508597"/>
            <a:ext cx="1904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00FF"/>
                </a:solidFill>
              </a:rPr>
              <a:t>Krugman &amp; Wells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E61D64-134C-C24C-8CEB-C54F9CF8BF73}"/>
              </a:ext>
            </a:extLst>
          </p:cNvPr>
          <p:cNvSpPr/>
          <p:nvPr/>
        </p:nvSpPr>
        <p:spPr>
          <a:xfrm>
            <a:off x="1319212" y="505639"/>
            <a:ext cx="6453187" cy="350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9819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026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305800" cy="838200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Price-regulation Principles</a:t>
            </a:r>
            <a:endParaRPr lang="en-US" altLang="en-US" sz="3200" dirty="0"/>
          </a:p>
        </p:txBody>
      </p:sp>
      <p:sp>
        <p:nvSpPr>
          <p:cNvPr id="4198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228600" y="914400"/>
            <a:ext cx="8915400" cy="5715000"/>
          </a:xfrm>
        </p:spPr>
        <p:txBody>
          <a:bodyPr/>
          <a:lstStyle/>
          <a:p>
            <a:pPr eaLnBrk="1" hangingPunct="1"/>
            <a:r>
              <a:rPr lang="en-US" altLang="en-US" dirty="0"/>
              <a:t>Competition delivers unintended consequences</a:t>
            </a:r>
          </a:p>
          <a:p>
            <a:pPr lvl="1" eaLnBrk="1" hangingPunct="1"/>
            <a:r>
              <a:rPr lang="en-US" altLang="en-US" dirty="0"/>
              <a:t>Intended beneficiaries compete with each other</a:t>
            </a:r>
          </a:p>
          <a:p>
            <a:pPr lvl="2" eaLnBrk="1" hangingPunct="1"/>
            <a:r>
              <a:rPr lang="en-US" altLang="en-US" dirty="0"/>
              <a:t>Pre-regulation competition</a:t>
            </a:r>
          </a:p>
          <a:p>
            <a:pPr lvl="2" eaLnBrk="1" hangingPunct="1"/>
            <a:r>
              <a:rPr lang="en-US" altLang="en-US" dirty="0"/>
              <a:t>Non-price product attributes</a:t>
            </a:r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59440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junk\2-million-missing-after-cash-spill-on-Hong-Kong-roa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" y="0"/>
            <a:ext cx="9144000" cy="5709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5842337"/>
            <a:ext cx="9144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>
                <a:solidFill>
                  <a:schemeClr val="bg2"/>
                </a:solidFill>
              </a:rPr>
              <a:t>12/24/14: A security van in Hong Kong spilled bundles of banknotes … paralyzing traffic and </a:t>
            </a:r>
            <a:r>
              <a:rPr lang="en-US" sz="2200" i="1" dirty="0">
                <a:solidFill>
                  <a:schemeClr val="bg2"/>
                </a:solidFill>
              </a:rPr>
              <a:t>igniting a scramble </a:t>
            </a:r>
            <a:r>
              <a:rPr lang="en-US" sz="2200" dirty="0">
                <a:solidFill>
                  <a:schemeClr val="bg2"/>
                </a:solidFill>
              </a:rPr>
              <a:t>by passers-by to collect the money.</a:t>
            </a:r>
          </a:p>
        </p:txBody>
      </p:sp>
    </p:spTree>
    <p:extLst>
      <p:ext uri="{BB962C8B-B14F-4D97-AF65-F5344CB8AC3E}">
        <p14:creationId xmlns:p14="http://schemas.microsoft.com/office/powerpoint/2010/main" val="2926686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026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305800" cy="838200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Price-regulation Principles</a:t>
            </a:r>
            <a:endParaRPr lang="en-US" altLang="en-US" sz="3200" dirty="0"/>
          </a:p>
        </p:txBody>
      </p:sp>
      <p:sp>
        <p:nvSpPr>
          <p:cNvPr id="4198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228600" y="914400"/>
            <a:ext cx="8915400" cy="5715000"/>
          </a:xfrm>
        </p:spPr>
        <p:txBody>
          <a:bodyPr/>
          <a:lstStyle/>
          <a:p>
            <a:pPr eaLnBrk="1" hangingPunct="1"/>
            <a:r>
              <a:rPr lang="en-US" altLang="en-US" dirty="0"/>
              <a:t>Competition delivers unintended consequences</a:t>
            </a:r>
          </a:p>
          <a:p>
            <a:pPr lvl="1" eaLnBrk="1" hangingPunct="1"/>
            <a:r>
              <a:rPr lang="en-US" altLang="en-US" dirty="0"/>
              <a:t>Intended beneficiaries compete with each other</a:t>
            </a:r>
          </a:p>
          <a:p>
            <a:pPr lvl="2" eaLnBrk="1" hangingPunct="1"/>
            <a:r>
              <a:rPr lang="en-US" altLang="en-US" dirty="0"/>
              <a:t>Pre-regulation competition</a:t>
            </a:r>
          </a:p>
          <a:p>
            <a:pPr lvl="2" eaLnBrk="1" hangingPunct="1"/>
            <a:r>
              <a:rPr lang="en-US" altLang="en-US" dirty="0"/>
              <a:t>Non-price product attributes</a:t>
            </a:r>
          </a:p>
          <a:p>
            <a:pPr eaLnBrk="1" hangingPunct="1"/>
            <a:r>
              <a:rPr lang="en-US" altLang="en-US" dirty="0"/>
              <a:t>Buyers and sellers will look for other ways to trade</a:t>
            </a:r>
          </a:p>
          <a:p>
            <a:pPr eaLnBrk="1" hangingPunct="1"/>
            <a:r>
              <a:rPr lang="en-US" altLang="en-US" dirty="0"/>
              <a:t>Potential for enriching regulators</a:t>
            </a:r>
          </a:p>
          <a:p>
            <a:pPr eaLnBrk="1" hangingPunct="1"/>
            <a:r>
              <a:rPr lang="en-US" altLang="en-US" dirty="0"/>
              <a:t>False litmus tests</a:t>
            </a:r>
          </a:p>
          <a:p>
            <a:pPr lvl="1" eaLnBrk="1" hangingPunct="1"/>
            <a:r>
              <a:rPr lang="en-US" altLang="en-US" dirty="0"/>
              <a:t>Queues</a:t>
            </a:r>
          </a:p>
          <a:p>
            <a:pPr lvl="1" eaLnBrk="1" hangingPunct="1"/>
            <a:r>
              <a:rPr lang="en-US" altLang="en-US" dirty="0"/>
              <a:t>Reduced quantity traded</a:t>
            </a:r>
          </a:p>
          <a:p>
            <a:pPr eaLnBrk="1" hangingPunct="1"/>
            <a:r>
              <a:rPr lang="en-US" altLang="en-US" dirty="0"/>
              <a:t>Today: recognize these principles in the supply-demand framework</a:t>
            </a:r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7408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Group 8"/>
          <p:cNvGrpSpPr>
            <a:grpSpLocks/>
          </p:cNvGrpSpPr>
          <p:nvPr/>
        </p:nvGrpSpPr>
        <p:grpSpPr bwMode="auto">
          <a:xfrm>
            <a:off x="1828800" y="1600200"/>
            <a:ext cx="5022850" cy="4419602"/>
            <a:chOff x="1440" y="912"/>
            <a:chExt cx="2736" cy="2400"/>
          </a:xfrm>
        </p:grpSpPr>
        <p:sp>
          <p:nvSpPr>
            <p:cNvPr id="18454" name="Line 6"/>
            <p:cNvSpPr>
              <a:spLocks noChangeShapeType="1"/>
            </p:cNvSpPr>
            <p:nvPr/>
          </p:nvSpPr>
          <p:spPr bwMode="auto">
            <a:xfrm>
              <a:off x="1440" y="912"/>
              <a:ext cx="0" cy="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39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MS PGothic" pitchFamily="34" charset="-128"/>
                <a:cs typeface="+mn-cs"/>
              </a:endParaRPr>
            </a:p>
          </p:txBody>
        </p:sp>
        <p:sp>
          <p:nvSpPr>
            <p:cNvPr id="18455" name="Line 7"/>
            <p:cNvSpPr>
              <a:spLocks noChangeShapeType="1"/>
            </p:cNvSpPr>
            <p:nvPr/>
          </p:nvSpPr>
          <p:spPr bwMode="auto">
            <a:xfrm>
              <a:off x="1440" y="3312"/>
              <a:ext cx="27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39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MS PGothic" pitchFamily="34" charset="-128"/>
                <a:cs typeface="+mn-cs"/>
              </a:endParaRPr>
            </a:p>
          </p:txBody>
        </p:sp>
      </p:grpSp>
      <p:sp>
        <p:nvSpPr>
          <p:cNvPr id="18450" name="Freeform 11"/>
          <p:cNvSpPr>
            <a:spLocks/>
          </p:cNvSpPr>
          <p:nvPr/>
        </p:nvSpPr>
        <p:spPr bwMode="auto">
          <a:xfrm>
            <a:off x="2133595" y="1679061"/>
            <a:ext cx="4469087" cy="4035933"/>
          </a:xfrm>
          <a:custGeom>
            <a:avLst/>
            <a:gdLst>
              <a:gd name="T0" fmla="*/ 0 w 2160"/>
              <a:gd name="T1" fmla="*/ 2400 h 2400"/>
              <a:gd name="T2" fmla="*/ 624 w 2160"/>
              <a:gd name="T3" fmla="*/ 1920 h 2400"/>
              <a:gd name="T4" fmla="*/ 864 w 2160"/>
              <a:gd name="T5" fmla="*/ 1728 h 2400"/>
              <a:gd name="T6" fmla="*/ 1344 w 2160"/>
              <a:gd name="T7" fmla="*/ 1008 h 2400"/>
              <a:gd name="T8" fmla="*/ 1872 w 2160"/>
              <a:gd name="T9" fmla="*/ 432 h 2400"/>
              <a:gd name="T10" fmla="*/ 2160 w 2160"/>
              <a:gd name="T11" fmla="*/ 0 h 2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60"/>
              <a:gd name="T19" fmla="*/ 0 h 2400"/>
              <a:gd name="T20" fmla="*/ 2160 w 2160"/>
              <a:gd name="T21" fmla="*/ 2400 h 2400"/>
              <a:gd name="connsiteX0" fmla="*/ 0 w 10000"/>
              <a:gd name="connsiteY0" fmla="*/ 10000 h 10000"/>
              <a:gd name="connsiteX1" fmla="*/ 2889 w 10000"/>
              <a:gd name="connsiteY1" fmla="*/ 8000 h 10000"/>
              <a:gd name="connsiteX2" fmla="*/ 4190 w 10000"/>
              <a:gd name="connsiteY2" fmla="*/ 6785 h 10000"/>
              <a:gd name="connsiteX3" fmla="*/ 6222 w 10000"/>
              <a:gd name="connsiteY3" fmla="*/ 4200 h 10000"/>
              <a:gd name="connsiteX4" fmla="*/ 8667 w 10000"/>
              <a:gd name="connsiteY4" fmla="*/ 1800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889 w 10000"/>
              <a:gd name="connsiteY1" fmla="*/ 8000 h 10000"/>
              <a:gd name="connsiteX2" fmla="*/ 4190 w 10000"/>
              <a:gd name="connsiteY2" fmla="*/ 6785 h 10000"/>
              <a:gd name="connsiteX3" fmla="*/ 6168 w 10000"/>
              <a:gd name="connsiteY3" fmla="*/ 4496 h 10000"/>
              <a:gd name="connsiteX4" fmla="*/ 8667 w 10000"/>
              <a:gd name="connsiteY4" fmla="*/ 1800 h 10000"/>
              <a:gd name="connsiteX5" fmla="*/ 10000 w 10000"/>
              <a:gd name="connsiteY5" fmla="*/ 0 h 10000"/>
              <a:gd name="connsiteX0" fmla="*/ 0 w 10732"/>
              <a:gd name="connsiteY0" fmla="*/ 10593 h 10593"/>
              <a:gd name="connsiteX1" fmla="*/ 2889 w 10732"/>
              <a:gd name="connsiteY1" fmla="*/ 8593 h 10593"/>
              <a:gd name="connsiteX2" fmla="*/ 4190 w 10732"/>
              <a:gd name="connsiteY2" fmla="*/ 7378 h 10593"/>
              <a:gd name="connsiteX3" fmla="*/ 6168 w 10732"/>
              <a:gd name="connsiteY3" fmla="*/ 5089 h 10593"/>
              <a:gd name="connsiteX4" fmla="*/ 8667 w 10732"/>
              <a:gd name="connsiteY4" fmla="*/ 2393 h 10593"/>
              <a:gd name="connsiteX5" fmla="*/ 10732 w 10732"/>
              <a:gd name="connsiteY5" fmla="*/ 0 h 10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32" h="10593">
                <a:moveTo>
                  <a:pt x="0" y="10593"/>
                </a:moveTo>
                <a:cubicBezTo>
                  <a:pt x="1111" y="9826"/>
                  <a:pt x="2191" y="9129"/>
                  <a:pt x="2889" y="8593"/>
                </a:cubicBezTo>
                <a:cubicBezTo>
                  <a:pt x="3587" y="8057"/>
                  <a:pt x="3644" y="7962"/>
                  <a:pt x="4190" y="7378"/>
                </a:cubicBezTo>
                <a:cubicBezTo>
                  <a:pt x="4736" y="6794"/>
                  <a:pt x="5422" y="5920"/>
                  <a:pt x="6168" y="5089"/>
                </a:cubicBezTo>
                <a:cubicBezTo>
                  <a:pt x="6914" y="4258"/>
                  <a:pt x="8037" y="3093"/>
                  <a:pt x="8667" y="2393"/>
                </a:cubicBezTo>
                <a:cubicBezTo>
                  <a:pt x="9296" y="1693"/>
                  <a:pt x="10380" y="550"/>
                  <a:pt x="10732" y="0"/>
                </a:cubicBezTo>
              </a:path>
            </a:pathLst>
          </a:custGeom>
          <a:noFill/>
          <a:ln w="2540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00" tIns="45700" rIns="91400" bIns="45700"/>
          <a:lstStyle/>
          <a:p>
            <a:pPr marL="0" marR="0" lvl="0" indent="0" algn="l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MS PGothic" pitchFamily="34" charset="-128"/>
              <a:cs typeface="+mn-cs"/>
            </a:endParaRPr>
          </a:p>
        </p:txBody>
      </p:sp>
      <p:sp>
        <p:nvSpPr>
          <p:cNvPr id="18451" name="Text Box 26"/>
          <p:cNvSpPr txBox="1">
            <a:spLocks noChangeArrowheads="1"/>
          </p:cNvSpPr>
          <p:nvPr/>
        </p:nvSpPr>
        <p:spPr bwMode="auto">
          <a:xfrm>
            <a:off x="6162653" y="1876071"/>
            <a:ext cx="1974849" cy="707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0" tIns="45700" rIns="91400" bIns="457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Unregulated marginal cost</a:t>
            </a:r>
          </a:p>
        </p:txBody>
      </p:sp>
      <p:sp>
        <p:nvSpPr>
          <p:cNvPr id="30" name="Rectangle 27"/>
          <p:cNvSpPr txBox="1">
            <a:spLocks noChangeArrowheads="1"/>
          </p:cNvSpPr>
          <p:nvPr/>
        </p:nvSpPr>
        <p:spPr>
          <a:xfrm>
            <a:off x="0" y="11"/>
            <a:ext cx="9144000" cy="685802"/>
          </a:xfrm>
          <a:prstGeom prst="rect">
            <a:avLst/>
          </a:prstGeom>
        </p:spPr>
        <p:txBody>
          <a:bodyPr lIns="91400" tIns="45700" rIns="91400" bIns="45700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Figure 2.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  Industry Supply without Price Regulation</a:t>
            </a:r>
          </a:p>
        </p:txBody>
      </p:sp>
      <p:sp>
        <p:nvSpPr>
          <p:cNvPr id="32" name="Text Box 39"/>
          <p:cNvSpPr txBox="1">
            <a:spLocks noChangeArrowheads="1"/>
          </p:cNvSpPr>
          <p:nvPr/>
        </p:nvSpPr>
        <p:spPr bwMode="auto">
          <a:xfrm>
            <a:off x="6845293" y="5771955"/>
            <a:ext cx="1898650" cy="46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0" tIns="45700" rIns="91400" bIns="457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Quantity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 Box 39"/>
              <p:cNvSpPr txBox="1">
                <a:spLocks noChangeArrowheads="1"/>
              </p:cNvSpPr>
              <p:nvPr/>
            </p:nvSpPr>
            <p:spPr bwMode="auto">
              <a:xfrm>
                <a:off x="294393" y="1034153"/>
                <a:ext cx="3058407" cy="6148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00" tIns="45700" rIns="91400" bIns="45700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marR="0" lvl="0" indent="0" algn="ctr" defTabSz="91398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MS PGothic" pitchFamily="34" charset="-128"/>
                    <a:cs typeface="+mn-cs"/>
                  </a:rPr>
                  <a:t>Full price = </a:t>
                </a:r>
                <a14:m>
                  <m:oMath xmlns:m="http://schemas.openxmlformats.org/officeDocument/2006/math">
                    <m:r>
                      <a:rPr kumimoji="0" lang="en-US" alt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S PGothic" pitchFamily="34" charset="-128"/>
                        <a:cs typeface="+mn-cs"/>
                      </a:rPr>
                      <m:t>𝑃</m:t>
                    </m:r>
                    <m:r>
                      <a:rPr kumimoji="0" lang="en-US" alt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S PGothic" pitchFamily="34" charset="-128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  <m:t>𝑤𝐿</m:t>
                        </m:r>
                        <m:r>
                          <a:rPr kumimoji="0" lang="en-US" alt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  <m:t>+</m:t>
                        </m:r>
                        <m:r>
                          <a:rPr kumimoji="0" lang="en-US" alt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  <m:t>𝑟𝐾</m:t>
                        </m:r>
                      </m:num>
                      <m:den>
                        <m:r>
                          <a:rPr kumimoji="0" lang="en-US" alt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  <m:t>𝑌</m:t>
                        </m:r>
                      </m:den>
                    </m:f>
                  </m:oMath>
                </a14:m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33" name="Text 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4393" y="1034153"/>
                <a:ext cx="3058407" cy="614808"/>
              </a:xfrm>
              <a:prstGeom prst="rect">
                <a:avLst/>
              </a:prstGeom>
              <a:blipFill>
                <a:blip r:embed="rId3"/>
                <a:stretch>
                  <a:fillRect l="-2905" b="-1020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 Box 39"/>
          <p:cNvSpPr txBox="1">
            <a:spLocks noChangeArrowheads="1"/>
          </p:cNvSpPr>
          <p:nvPr/>
        </p:nvSpPr>
        <p:spPr bwMode="auto">
          <a:xfrm>
            <a:off x="1512134" y="5941645"/>
            <a:ext cx="548271" cy="46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0" tIns="45700" rIns="91400" bIns="457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Box 26">
                <a:extLst>
                  <a:ext uri="{FF2B5EF4-FFF2-40B4-BE49-F238E27FC236}">
                    <a16:creationId xmlns:a16="http://schemas.microsoft.com/office/drawing/2014/main" id="{6770BB96-089F-293A-2D4D-AC9C6D02E0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22980" y="2901863"/>
                <a:ext cx="1974849" cy="4000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00" tIns="45700" rIns="91400" bIns="45700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marR="0" lvl="0" indent="0" algn="ctr" defTabSz="91398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en-US" sz="2000" b="0" i="1" u="none" strike="noStrike" kern="1200" cap="none" spc="0" normalizeH="0" noProof="0" dirty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MS PGothic" pitchFamily="34" charset="-128"/>
                          <a:cs typeface="+mn-cs"/>
                        </a:rPr>
                        <m:t>𝑌</m:t>
                      </m:r>
                      <m:r>
                        <a:rPr kumimoji="0" lang="en-US" altLang="en-US" sz="2000" b="0" i="1" u="none" strike="noStrike" kern="1200" cap="none" spc="0" normalizeH="0" noProof="0" dirty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MS PGothic" pitchFamily="34" charset="-128"/>
                          <a:cs typeface="+mn-cs"/>
                        </a:rPr>
                        <m:t>=</m:t>
                      </m:r>
                      <m:r>
                        <a:rPr kumimoji="0" lang="en-US" altLang="en-US" sz="2000" b="0" i="1" u="none" strike="noStrike" kern="1200" cap="none" spc="0" normalizeH="0" noProof="0" dirty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MS PGothic" pitchFamily="34" charset="-128"/>
                          <a:cs typeface="+mn-cs"/>
                        </a:rPr>
                        <m:t>𝐹</m:t>
                      </m:r>
                      <m:d>
                        <m:dPr>
                          <m:ctrlPr>
                            <a:rPr kumimoji="0" lang="en-US" altLang="en-US" sz="2000" b="0" i="1" u="none" strike="noStrike" kern="1200" cap="none" spc="0" normalizeH="0" noProof="0" dirty="0">
                              <a:ln>
                                <a:noFill/>
                              </a:ln>
                              <a:solidFill>
                                <a:srgbClr val="0099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MS PGothic" pitchFamily="34" charset="-128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en-US" sz="2000" b="0" i="1" u="none" strike="noStrike" kern="1200" cap="none" spc="0" normalizeH="0" noProof="0" dirty="0">
                              <a:ln>
                                <a:noFill/>
                              </a:ln>
                              <a:solidFill>
                                <a:srgbClr val="0099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MS PGothic" pitchFamily="34" charset="-128"/>
                              <a:cs typeface="+mn-cs"/>
                            </a:rPr>
                            <m:t>𝐾</m:t>
                          </m:r>
                          <m:r>
                            <a:rPr kumimoji="0" lang="en-US" altLang="en-US" sz="2000" b="0" i="1" u="none" strike="noStrike" kern="1200" cap="none" spc="0" normalizeH="0" noProof="0" dirty="0">
                              <a:ln>
                                <a:noFill/>
                              </a:ln>
                              <a:solidFill>
                                <a:srgbClr val="0099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MS PGothic" pitchFamily="34" charset="-128"/>
                              <a:cs typeface="+mn-cs"/>
                            </a:rPr>
                            <m:t>,</m:t>
                          </m:r>
                          <m:r>
                            <a:rPr kumimoji="0" lang="en-US" altLang="en-US" sz="2000" b="0" i="1" u="none" strike="noStrike" kern="1200" cap="none" spc="0" normalizeH="0" noProof="0" dirty="0">
                              <a:ln>
                                <a:noFill/>
                              </a:ln>
                              <a:solidFill>
                                <a:srgbClr val="0099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MS PGothic" pitchFamily="34" charset="-128"/>
                              <a:cs typeface="+mn-cs"/>
                            </a:rPr>
                            <m:t>𝐿</m:t>
                          </m:r>
                        </m:e>
                      </m:d>
                    </m:oMath>
                  </m:oMathPara>
                </a14:m>
                <a:endParaRPr kumimoji="0" lang="en-US" altLang="en-US" sz="2000" b="0" i="0" u="none" strike="noStrike" kern="1200" cap="none" spc="0" normalizeH="0" noProof="0" dirty="0">
                  <a:ln>
                    <a:noFill/>
                  </a:ln>
                  <a:solidFill>
                    <a:srgbClr val="009900"/>
                  </a:solidFill>
                  <a:effectLst/>
                  <a:uLnTx/>
                  <a:uFillTx/>
                  <a:latin typeface="Times New Roman" pitchFamily="18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4" name="Text Box 26">
                <a:extLst>
                  <a:ext uri="{FF2B5EF4-FFF2-40B4-BE49-F238E27FC236}">
                    <a16:creationId xmlns:a16="http://schemas.microsoft.com/office/drawing/2014/main" id="{6770BB96-089F-293A-2D4D-AC9C6D02E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22980" y="2901863"/>
                <a:ext cx="1974849" cy="4000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52CBB197-9479-C174-6EB6-9EF4E6A24815}"/>
              </a:ext>
            </a:extLst>
          </p:cNvPr>
          <p:cNvSpPr/>
          <p:nvPr/>
        </p:nvSpPr>
        <p:spPr>
          <a:xfrm>
            <a:off x="2133594" y="990621"/>
            <a:ext cx="1229607" cy="885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8DC5EE-5024-7B3C-6A72-924E57EFA818}"/>
              </a:ext>
            </a:extLst>
          </p:cNvPr>
          <p:cNvSpPr txBox="1"/>
          <p:nvPr/>
        </p:nvSpPr>
        <p:spPr>
          <a:xfrm>
            <a:off x="3630882" y="838197"/>
            <a:ext cx="297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Each producer’s marginal cost is its average cost.</a:t>
            </a:r>
          </a:p>
        </p:txBody>
      </p:sp>
    </p:spTree>
    <p:extLst>
      <p:ext uri="{BB962C8B-B14F-4D97-AF65-F5344CB8AC3E}">
        <p14:creationId xmlns:p14="http://schemas.microsoft.com/office/powerpoint/2010/main" val="116484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27"/>
          <p:cNvSpPr txBox="1">
            <a:spLocks noChangeArrowheads="1"/>
          </p:cNvSpPr>
          <p:nvPr/>
        </p:nvSpPr>
        <p:spPr>
          <a:xfrm>
            <a:off x="4343400" y="1113925"/>
            <a:ext cx="4572000" cy="458447"/>
          </a:xfrm>
          <a:prstGeom prst="rect">
            <a:avLst/>
          </a:prstGeom>
        </p:spPr>
        <p:txBody>
          <a:bodyPr lIns="45700" tIns="22850" rIns="45700" bIns="22850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4569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Figure 3b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+mj-cs"/>
            </a:endParaRPr>
          </a:p>
        </p:txBody>
      </p:sp>
      <p:grpSp>
        <p:nvGrpSpPr>
          <p:cNvPr id="123" name="Group 8"/>
          <p:cNvGrpSpPr>
            <a:grpSpLocks/>
          </p:cNvGrpSpPr>
          <p:nvPr/>
        </p:nvGrpSpPr>
        <p:grpSpPr bwMode="auto">
          <a:xfrm>
            <a:off x="750089" y="2032677"/>
            <a:ext cx="2511425" cy="2209801"/>
            <a:chOff x="1440" y="912"/>
            <a:chExt cx="2736" cy="2400"/>
          </a:xfrm>
        </p:grpSpPr>
        <p:sp>
          <p:nvSpPr>
            <p:cNvPr id="124" name="Line 6"/>
            <p:cNvSpPr>
              <a:spLocks noChangeShapeType="1"/>
            </p:cNvSpPr>
            <p:nvPr/>
          </p:nvSpPr>
          <p:spPr bwMode="auto">
            <a:xfrm>
              <a:off x="1440" y="912"/>
              <a:ext cx="0" cy="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69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MS PGothic" pitchFamily="34" charset="-128"/>
                <a:cs typeface="+mn-cs"/>
              </a:endParaRPr>
            </a:p>
          </p:txBody>
        </p:sp>
        <p:sp>
          <p:nvSpPr>
            <p:cNvPr id="125" name="Line 7"/>
            <p:cNvSpPr>
              <a:spLocks noChangeShapeType="1"/>
            </p:cNvSpPr>
            <p:nvPr/>
          </p:nvSpPr>
          <p:spPr bwMode="auto">
            <a:xfrm>
              <a:off x="1440" y="3312"/>
              <a:ext cx="27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69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MS PGothic" pitchFamily="34" charset="-128"/>
                <a:cs typeface="+mn-cs"/>
              </a:endParaRPr>
            </a:p>
          </p:txBody>
        </p:sp>
      </p:grpSp>
      <p:sp>
        <p:nvSpPr>
          <p:cNvPr id="135" name="Text Box 39"/>
          <p:cNvSpPr txBox="1">
            <a:spLocks noChangeArrowheads="1"/>
          </p:cNvSpPr>
          <p:nvPr/>
        </p:nvSpPr>
        <p:spPr bwMode="auto">
          <a:xfrm>
            <a:off x="3254257" y="4047777"/>
            <a:ext cx="836811" cy="538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0" tIns="22850" rIns="45700" bIns="2285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4569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Quantity of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K</a:t>
            </a:r>
          </a:p>
        </p:txBody>
      </p:sp>
      <p:sp>
        <p:nvSpPr>
          <p:cNvPr id="137" name="Freeform 11"/>
          <p:cNvSpPr>
            <a:spLocks/>
          </p:cNvSpPr>
          <p:nvPr/>
        </p:nvSpPr>
        <p:spPr bwMode="auto">
          <a:xfrm>
            <a:off x="753492" y="2297510"/>
            <a:ext cx="2113834" cy="1789487"/>
          </a:xfrm>
          <a:custGeom>
            <a:avLst/>
            <a:gdLst>
              <a:gd name="T0" fmla="*/ 0 w 2160"/>
              <a:gd name="T1" fmla="*/ 2400 h 2400"/>
              <a:gd name="T2" fmla="*/ 624 w 2160"/>
              <a:gd name="T3" fmla="*/ 1920 h 2400"/>
              <a:gd name="T4" fmla="*/ 864 w 2160"/>
              <a:gd name="T5" fmla="*/ 1728 h 2400"/>
              <a:gd name="T6" fmla="*/ 1344 w 2160"/>
              <a:gd name="T7" fmla="*/ 1008 h 2400"/>
              <a:gd name="T8" fmla="*/ 1872 w 2160"/>
              <a:gd name="T9" fmla="*/ 432 h 2400"/>
              <a:gd name="T10" fmla="*/ 2160 w 2160"/>
              <a:gd name="T11" fmla="*/ 0 h 2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60"/>
              <a:gd name="T19" fmla="*/ 0 h 2400"/>
              <a:gd name="T20" fmla="*/ 2160 w 2160"/>
              <a:gd name="T21" fmla="*/ 2400 h 2400"/>
              <a:gd name="connsiteX0" fmla="*/ 0 w 11839"/>
              <a:gd name="connsiteY0" fmla="*/ 9559 h 9559"/>
              <a:gd name="connsiteX1" fmla="*/ 4728 w 11839"/>
              <a:gd name="connsiteY1" fmla="*/ 8000 h 9559"/>
              <a:gd name="connsiteX2" fmla="*/ 5839 w 11839"/>
              <a:gd name="connsiteY2" fmla="*/ 7200 h 9559"/>
              <a:gd name="connsiteX3" fmla="*/ 8061 w 11839"/>
              <a:gd name="connsiteY3" fmla="*/ 4200 h 9559"/>
              <a:gd name="connsiteX4" fmla="*/ 10506 w 11839"/>
              <a:gd name="connsiteY4" fmla="*/ 1800 h 9559"/>
              <a:gd name="connsiteX5" fmla="*/ 11839 w 11839"/>
              <a:gd name="connsiteY5" fmla="*/ 0 h 9559"/>
              <a:gd name="connsiteX0" fmla="*/ 0 w 10000"/>
              <a:gd name="connsiteY0" fmla="*/ 10000 h 10000"/>
              <a:gd name="connsiteX1" fmla="*/ 3994 w 10000"/>
              <a:gd name="connsiteY1" fmla="*/ 8369 h 10000"/>
              <a:gd name="connsiteX2" fmla="*/ 4932 w 10000"/>
              <a:gd name="connsiteY2" fmla="*/ 7532 h 10000"/>
              <a:gd name="connsiteX3" fmla="*/ 6809 w 10000"/>
              <a:gd name="connsiteY3" fmla="*/ 4394 h 10000"/>
              <a:gd name="connsiteX4" fmla="*/ 8874 w 10000"/>
              <a:gd name="connsiteY4" fmla="*/ 1883 h 10000"/>
              <a:gd name="connsiteX5" fmla="*/ 10000 w 10000"/>
              <a:gd name="connsiteY5" fmla="*/ 0 h 10000"/>
              <a:gd name="connsiteX0" fmla="*/ 0 w 10000"/>
              <a:gd name="connsiteY0" fmla="*/ 10000 h 10000"/>
              <a:gd name="connsiteX1" fmla="*/ 2803 w 10000"/>
              <a:gd name="connsiteY1" fmla="*/ 8773 h 10000"/>
              <a:gd name="connsiteX2" fmla="*/ 4932 w 10000"/>
              <a:gd name="connsiteY2" fmla="*/ 7532 h 10000"/>
              <a:gd name="connsiteX3" fmla="*/ 6809 w 10000"/>
              <a:gd name="connsiteY3" fmla="*/ 4394 h 10000"/>
              <a:gd name="connsiteX4" fmla="*/ 8874 w 10000"/>
              <a:gd name="connsiteY4" fmla="*/ 1883 h 10000"/>
              <a:gd name="connsiteX5" fmla="*/ 10000 w 10000"/>
              <a:gd name="connsiteY5" fmla="*/ 0 h 10000"/>
              <a:gd name="connsiteX0" fmla="*/ 0 w 10414"/>
              <a:gd name="connsiteY0" fmla="*/ 9827 h 9827"/>
              <a:gd name="connsiteX1" fmla="*/ 3217 w 10414"/>
              <a:gd name="connsiteY1" fmla="*/ 8773 h 9827"/>
              <a:gd name="connsiteX2" fmla="*/ 5346 w 10414"/>
              <a:gd name="connsiteY2" fmla="*/ 7532 h 9827"/>
              <a:gd name="connsiteX3" fmla="*/ 7223 w 10414"/>
              <a:gd name="connsiteY3" fmla="*/ 4394 h 9827"/>
              <a:gd name="connsiteX4" fmla="*/ 9288 w 10414"/>
              <a:gd name="connsiteY4" fmla="*/ 1883 h 9827"/>
              <a:gd name="connsiteX5" fmla="*/ 10414 w 10414"/>
              <a:gd name="connsiteY5" fmla="*/ 0 h 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14" h="9827">
                <a:moveTo>
                  <a:pt x="0" y="9827"/>
                </a:moveTo>
                <a:cubicBezTo>
                  <a:pt x="1042" y="9429"/>
                  <a:pt x="2326" y="9155"/>
                  <a:pt x="3217" y="8773"/>
                </a:cubicBezTo>
                <a:cubicBezTo>
                  <a:pt x="4108" y="8391"/>
                  <a:pt x="4678" y="8262"/>
                  <a:pt x="5346" y="7532"/>
                </a:cubicBezTo>
                <a:cubicBezTo>
                  <a:pt x="6014" y="6802"/>
                  <a:pt x="6566" y="5335"/>
                  <a:pt x="7223" y="4394"/>
                </a:cubicBezTo>
                <a:cubicBezTo>
                  <a:pt x="7880" y="3452"/>
                  <a:pt x="8756" y="2615"/>
                  <a:pt x="9288" y="1883"/>
                </a:cubicBezTo>
                <a:cubicBezTo>
                  <a:pt x="9819" y="1151"/>
                  <a:pt x="10117" y="575"/>
                  <a:pt x="10414" y="0"/>
                </a:cubicBezTo>
              </a:path>
            </a:pathLst>
          </a:custGeom>
          <a:noFill/>
          <a:ln w="25400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5700" tIns="22850" rIns="45700" bIns="22850"/>
          <a:lstStyle/>
          <a:p>
            <a:pPr marL="0" marR="0" lvl="0" indent="0" algn="l" defTabSz="4569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MS PGothic" pitchFamily="34" charset="-128"/>
              <a:cs typeface="+mn-cs"/>
            </a:endParaRPr>
          </a:p>
        </p:txBody>
      </p:sp>
      <p:sp>
        <p:nvSpPr>
          <p:cNvPr id="138" name="Text Box 26"/>
          <p:cNvSpPr txBox="1">
            <a:spLocks noChangeArrowheads="1"/>
          </p:cNvSpPr>
          <p:nvPr/>
        </p:nvSpPr>
        <p:spPr bwMode="auto">
          <a:xfrm>
            <a:off x="2728107" y="2103139"/>
            <a:ext cx="1033313" cy="261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0" tIns="22850" rIns="45700" bIns="2285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4569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K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 supply</a:t>
            </a:r>
          </a:p>
        </p:txBody>
      </p:sp>
      <p:sp>
        <p:nvSpPr>
          <p:cNvPr id="46" name="Text Box 39"/>
          <p:cNvSpPr txBox="1">
            <a:spLocks noChangeArrowheads="1"/>
          </p:cNvSpPr>
          <p:nvPr/>
        </p:nvSpPr>
        <p:spPr bwMode="auto">
          <a:xfrm>
            <a:off x="660024" y="1679688"/>
            <a:ext cx="376630" cy="29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0" tIns="22850" rIns="45700" bIns="2285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4569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r</a:t>
            </a:r>
          </a:p>
        </p:txBody>
      </p:sp>
      <p:grpSp>
        <p:nvGrpSpPr>
          <p:cNvPr id="35" name="Group 8"/>
          <p:cNvGrpSpPr>
            <a:grpSpLocks/>
          </p:cNvGrpSpPr>
          <p:nvPr/>
        </p:nvGrpSpPr>
        <p:grpSpPr bwMode="auto">
          <a:xfrm>
            <a:off x="5373687" y="2020160"/>
            <a:ext cx="2511425" cy="2209801"/>
            <a:chOff x="1440" y="912"/>
            <a:chExt cx="2736" cy="2400"/>
          </a:xfrm>
        </p:grpSpPr>
        <p:sp>
          <p:nvSpPr>
            <p:cNvPr id="36" name="Line 6"/>
            <p:cNvSpPr>
              <a:spLocks noChangeShapeType="1"/>
            </p:cNvSpPr>
            <p:nvPr/>
          </p:nvSpPr>
          <p:spPr bwMode="auto">
            <a:xfrm>
              <a:off x="1440" y="912"/>
              <a:ext cx="0" cy="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69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MS PGothic" pitchFamily="34" charset="-128"/>
                <a:cs typeface="+mn-cs"/>
              </a:endParaRPr>
            </a:p>
          </p:txBody>
        </p:sp>
        <p:sp>
          <p:nvSpPr>
            <p:cNvPr id="37" name="Line 7"/>
            <p:cNvSpPr>
              <a:spLocks noChangeShapeType="1"/>
            </p:cNvSpPr>
            <p:nvPr/>
          </p:nvSpPr>
          <p:spPr bwMode="auto">
            <a:xfrm>
              <a:off x="1440" y="3312"/>
              <a:ext cx="27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69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MS PGothic" pitchFamily="34" charset="-128"/>
                <a:cs typeface="+mn-cs"/>
              </a:endParaRPr>
            </a:p>
          </p:txBody>
        </p:sp>
      </p:grpSp>
      <p:sp>
        <p:nvSpPr>
          <p:cNvPr id="41" name="Text Box 39"/>
          <p:cNvSpPr txBox="1">
            <a:spLocks noChangeArrowheads="1"/>
          </p:cNvSpPr>
          <p:nvPr/>
        </p:nvSpPr>
        <p:spPr bwMode="auto">
          <a:xfrm>
            <a:off x="7862857" y="4047777"/>
            <a:ext cx="836811" cy="538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0" tIns="22850" rIns="45700" bIns="2285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4569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Quantity of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L</a:t>
            </a:r>
          </a:p>
        </p:txBody>
      </p:sp>
      <p:sp>
        <p:nvSpPr>
          <p:cNvPr id="44" name="Text Box 39"/>
          <p:cNvSpPr txBox="1">
            <a:spLocks noChangeArrowheads="1"/>
          </p:cNvSpPr>
          <p:nvPr/>
        </p:nvSpPr>
        <p:spPr bwMode="auto">
          <a:xfrm>
            <a:off x="5244094" y="1672941"/>
            <a:ext cx="434076" cy="29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0" tIns="22850" rIns="45700" bIns="2285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4569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w</a:t>
            </a:r>
          </a:p>
        </p:txBody>
      </p:sp>
      <p:sp>
        <p:nvSpPr>
          <p:cNvPr id="52" name="Rectangle 27"/>
          <p:cNvSpPr txBox="1">
            <a:spLocks noChangeArrowheads="1"/>
          </p:cNvSpPr>
          <p:nvPr/>
        </p:nvSpPr>
        <p:spPr>
          <a:xfrm>
            <a:off x="4" y="11"/>
            <a:ext cx="9144000" cy="685802"/>
          </a:xfrm>
          <a:prstGeom prst="rect">
            <a:avLst/>
          </a:prstGeom>
        </p:spPr>
        <p:txBody>
          <a:bodyPr lIns="91400" tIns="45700" rIns="91400" bIns="45700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Two Simultaneous Factor Markets</a:t>
            </a:r>
          </a:p>
          <a:p>
            <a:pPr marL="0" marR="0" lvl="0" indent="0" algn="ctr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Each quantity depends on both factor prices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 Box 26"/>
              <p:cNvSpPr txBox="1">
                <a:spLocks noChangeArrowheads="1"/>
              </p:cNvSpPr>
              <p:nvPr/>
            </p:nvSpPr>
            <p:spPr bwMode="auto">
              <a:xfrm>
                <a:off x="2665479" y="3360813"/>
                <a:ext cx="1565465" cy="367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45700" tIns="22850" rIns="45700" bIns="22850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marR="0" lvl="0" indent="0" algn="ctr" defTabSz="45699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itchFamily="18" charset="0"/>
                    <a:ea typeface="MS PGothic" pitchFamily="34" charset="-128"/>
                    <a:cs typeface="+mn-cs"/>
                  </a:rPr>
                  <a:t>Demand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  <m:t>𝜕</m:t>
                        </m:r>
                        <m:r>
                          <a:rPr kumimoji="0" lang="en-US" alt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  <m:t>𝐶</m:t>
                        </m:r>
                        <m:d>
                          <m:dPr>
                            <m:ctrlPr>
                              <a:rPr kumimoji="0" lang="en-US" altLang="en-US" sz="1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S PGothic" pitchFamily="34" charset="-128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en-US" sz="1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S PGothic" pitchFamily="34" charset="-128"/>
                                <a:cs typeface="+mn-cs"/>
                              </a:rPr>
                              <m:t>𝑤</m:t>
                            </m:r>
                            <m:r>
                              <a:rPr kumimoji="0" lang="en-US" altLang="en-US" sz="1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S PGothic" pitchFamily="34" charset="-128"/>
                                <a:cs typeface="+mn-cs"/>
                              </a:rPr>
                              <m:t>,</m:t>
                            </m:r>
                            <m:r>
                              <a:rPr kumimoji="0" lang="en-US" altLang="en-US" sz="1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S PGothic" pitchFamily="34" charset="-128"/>
                                <a:cs typeface="+mn-cs"/>
                              </a:rPr>
                              <m:t>𝑟</m:t>
                            </m:r>
                            <m:r>
                              <a:rPr kumimoji="0" lang="en-US" altLang="en-US" sz="1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S PGothic" pitchFamily="34" charset="-128"/>
                                <a:cs typeface="+mn-cs"/>
                              </a:rPr>
                              <m:t>,</m:t>
                            </m:r>
                            <m:r>
                              <a:rPr kumimoji="0" lang="en-US" altLang="en-US" sz="1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S PGothic" pitchFamily="34" charset="-128"/>
                                <a:cs typeface="+mn-cs"/>
                              </a:rPr>
                              <m:t>𝑌</m:t>
                            </m:r>
                          </m:e>
                        </m:d>
                      </m:num>
                      <m:den>
                        <m:r>
                          <a:rPr kumimoji="0" lang="en-US" alt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  <m:t>𝜕</m:t>
                        </m:r>
                        <m:r>
                          <a:rPr kumimoji="0" lang="en-US" alt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  <m:t>𝑟</m:t>
                        </m:r>
                      </m:den>
                    </m:f>
                  </m:oMath>
                </a14:m>
                <a:endPara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30" name="Text 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65479" y="3360813"/>
                <a:ext cx="1565465" cy="367132"/>
              </a:xfrm>
              <a:prstGeom prst="rect">
                <a:avLst/>
              </a:prstGeom>
              <a:blipFill>
                <a:blip r:embed="rId3"/>
                <a:stretch>
                  <a:fillRect l="-800" b="-10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Freeform 14"/>
          <p:cNvSpPr>
            <a:spLocks/>
          </p:cNvSpPr>
          <p:nvPr/>
        </p:nvSpPr>
        <p:spPr bwMode="auto">
          <a:xfrm>
            <a:off x="1152822" y="2170188"/>
            <a:ext cx="2090167" cy="1934778"/>
          </a:xfrm>
          <a:custGeom>
            <a:avLst/>
            <a:gdLst>
              <a:gd name="T0" fmla="*/ 0 w 2112"/>
              <a:gd name="T1" fmla="*/ 0 h 2112"/>
              <a:gd name="T2" fmla="*/ 144 w 2112"/>
              <a:gd name="T3" fmla="*/ 192 h 2112"/>
              <a:gd name="T4" fmla="*/ 624 w 2112"/>
              <a:gd name="T5" fmla="*/ 864 h 2112"/>
              <a:gd name="T6" fmla="*/ 1344 w 2112"/>
              <a:gd name="T7" fmla="*/ 1488 h 2112"/>
              <a:gd name="T8" fmla="*/ 2112 w 2112"/>
              <a:gd name="T9" fmla="*/ 2112 h 2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12"/>
              <a:gd name="T16" fmla="*/ 0 h 2112"/>
              <a:gd name="T17" fmla="*/ 2112 w 2112"/>
              <a:gd name="T18" fmla="*/ 2112 h 2112"/>
              <a:gd name="connsiteX0" fmla="*/ 0 w 11020"/>
              <a:gd name="connsiteY0" fmla="*/ 0 h 10816"/>
              <a:gd name="connsiteX1" fmla="*/ 682 w 11020"/>
              <a:gd name="connsiteY1" fmla="*/ 909 h 10816"/>
              <a:gd name="connsiteX2" fmla="*/ 2955 w 11020"/>
              <a:gd name="connsiteY2" fmla="*/ 4091 h 10816"/>
              <a:gd name="connsiteX3" fmla="*/ 6364 w 11020"/>
              <a:gd name="connsiteY3" fmla="*/ 7045 h 10816"/>
              <a:gd name="connsiteX4" fmla="*/ 11020 w 11020"/>
              <a:gd name="connsiteY4" fmla="*/ 10816 h 10816"/>
              <a:gd name="connsiteX0" fmla="*/ 0 w 11912"/>
              <a:gd name="connsiteY0" fmla="*/ 0 h 11785"/>
              <a:gd name="connsiteX1" fmla="*/ 1574 w 11912"/>
              <a:gd name="connsiteY1" fmla="*/ 1878 h 11785"/>
              <a:gd name="connsiteX2" fmla="*/ 3847 w 11912"/>
              <a:gd name="connsiteY2" fmla="*/ 5060 h 11785"/>
              <a:gd name="connsiteX3" fmla="*/ 7256 w 11912"/>
              <a:gd name="connsiteY3" fmla="*/ 8014 h 11785"/>
              <a:gd name="connsiteX4" fmla="*/ 11912 w 11912"/>
              <a:gd name="connsiteY4" fmla="*/ 11785 h 11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12" h="11785">
                <a:moveTo>
                  <a:pt x="0" y="0"/>
                </a:moveTo>
                <a:cubicBezTo>
                  <a:pt x="95" y="114"/>
                  <a:pt x="933" y="1035"/>
                  <a:pt x="1574" y="1878"/>
                </a:cubicBezTo>
                <a:cubicBezTo>
                  <a:pt x="2215" y="2721"/>
                  <a:pt x="2900" y="4037"/>
                  <a:pt x="3847" y="5060"/>
                </a:cubicBezTo>
                <a:cubicBezTo>
                  <a:pt x="4794" y="6083"/>
                  <a:pt x="6081" y="7030"/>
                  <a:pt x="7256" y="8014"/>
                </a:cubicBezTo>
                <a:cubicBezTo>
                  <a:pt x="8430" y="8999"/>
                  <a:pt x="10681" y="10800"/>
                  <a:pt x="11912" y="11785"/>
                </a:cubicBezTo>
              </a:path>
            </a:pathLst>
          </a:custGeom>
          <a:noFill/>
          <a:ln w="254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MS PGothic" pitchFamily="34" charset="-128"/>
              <a:cs typeface="+mn-cs"/>
            </a:endParaRPr>
          </a:p>
        </p:txBody>
      </p:sp>
      <p:sp>
        <p:nvSpPr>
          <p:cNvPr id="34" name="Freeform 11"/>
          <p:cNvSpPr>
            <a:spLocks/>
          </p:cNvSpPr>
          <p:nvPr/>
        </p:nvSpPr>
        <p:spPr bwMode="auto">
          <a:xfrm>
            <a:off x="5415464" y="2256763"/>
            <a:ext cx="1977210" cy="1810322"/>
          </a:xfrm>
          <a:custGeom>
            <a:avLst/>
            <a:gdLst>
              <a:gd name="T0" fmla="*/ 0 w 2160"/>
              <a:gd name="T1" fmla="*/ 2400 h 2400"/>
              <a:gd name="T2" fmla="*/ 624 w 2160"/>
              <a:gd name="T3" fmla="*/ 1920 h 2400"/>
              <a:gd name="T4" fmla="*/ 864 w 2160"/>
              <a:gd name="T5" fmla="*/ 1728 h 2400"/>
              <a:gd name="T6" fmla="*/ 1344 w 2160"/>
              <a:gd name="T7" fmla="*/ 1008 h 2400"/>
              <a:gd name="T8" fmla="*/ 1872 w 2160"/>
              <a:gd name="T9" fmla="*/ 432 h 2400"/>
              <a:gd name="T10" fmla="*/ 2160 w 2160"/>
              <a:gd name="T11" fmla="*/ 0 h 2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60"/>
              <a:gd name="T19" fmla="*/ 0 h 2400"/>
              <a:gd name="T20" fmla="*/ 2160 w 2160"/>
              <a:gd name="T21" fmla="*/ 2400 h 2400"/>
              <a:gd name="connsiteX0" fmla="*/ 0 w 11042"/>
              <a:gd name="connsiteY0" fmla="*/ 9503 h 9503"/>
              <a:gd name="connsiteX1" fmla="*/ 3931 w 11042"/>
              <a:gd name="connsiteY1" fmla="*/ 8000 h 9503"/>
              <a:gd name="connsiteX2" fmla="*/ 5042 w 11042"/>
              <a:gd name="connsiteY2" fmla="*/ 7200 h 9503"/>
              <a:gd name="connsiteX3" fmla="*/ 7264 w 11042"/>
              <a:gd name="connsiteY3" fmla="*/ 4200 h 9503"/>
              <a:gd name="connsiteX4" fmla="*/ 9709 w 11042"/>
              <a:gd name="connsiteY4" fmla="*/ 1800 h 9503"/>
              <a:gd name="connsiteX5" fmla="*/ 11042 w 11042"/>
              <a:gd name="connsiteY5" fmla="*/ 0 h 9503"/>
              <a:gd name="connsiteX0" fmla="*/ 0 w 10000"/>
              <a:gd name="connsiteY0" fmla="*/ 10000 h 10000"/>
              <a:gd name="connsiteX1" fmla="*/ 3560 w 10000"/>
              <a:gd name="connsiteY1" fmla="*/ 8418 h 10000"/>
              <a:gd name="connsiteX2" fmla="*/ 4566 w 10000"/>
              <a:gd name="connsiteY2" fmla="*/ 7577 h 10000"/>
              <a:gd name="connsiteX3" fmla="*/ 6579 w 10000"/>
              <a:gd name="connsiteY3" fmla="*/ 4420 h 10000"/>
              <a:gd name="connsiteX4" fmla="*/ 8793 w 10000"/>
              <a:gd name="connsiteY4" fmla="*/ 1894 h 10000"/>
              <a:gd name="connsiteX5" fmla="*/ 10000 w 10000"/>
              <a:gd name="connsiteY5" fmla="*/ 0 h 10000"/>
              <a:gd name="connsiteX0" fmla="*/ 0 w 10444"/>
              <a:gd name="connsiteY0" fmla="*/ 10000 h 10000"/>
              <a:gd name="connsiteX1" fmla="*/ 4004 w 10444"/>
              <a:gd name="connsiteY1" fmla="*/ 8418 h 10000"/>
              <a:gd name="connsiteX2" fmla="*/ 5010 w 10444"/>
              <a:gd name="connsiteY2" fmla="*/ 7577 h 10000"/>
              <a:gd name="connsiteX3" fmla="*/ 7023 w 10444"/>
              <a:gd name="connsiteY3" fmla="*/ 4420 h 10000"/>
              <a:gd name="connsiteX4" fmla="*/ 9237 w 10444"/>
              <a:gd name="connsiteY4" fmla="*/ 1894 h 10000"/>
              <a:gd name="connsiteX5" fmla="*/ 10444 w 10444"/>
              <a:gd name="connsiteY5" fmla="*/ 0 h 10000"/>
              <a:gd name="connsiteX0" fmla="*/ 0 w 10444"/>
              <a:gd name="connsiteY0" fmla="*/ 10000 h 10000"/>
              <a:gd name="connsiteX1" fmla="*/ 3116 w 10444"/>
              <a:gd name="connsiteY1" fmla="*/ 8708 h 10000"/>
              <a:gd name="connsiteX2" fmla="*/ 5010 w 10444"/>
              <a:gd name="connsiteY2" fmla="*/ 7577 h 10000"/>
              <a:gd name="connsiteX3" fmla="*/ 7023 w 10444"/>
              <a:gd name="connsiteY3" fmla="*/ 4420 h 10000"/>
              <a:gd name="connsiteX4" fmla="*/ 9237 w 10444"/>
              <a:gd name="connsiteY4" fmla="*/ 1894 h 10000"/>
              <a:gd name="connsiteX5" fmla="*/ 10444 w 10444"/>
              <a:gd name="connsiteY5" fmla="*/ 0 h 10000"/>
              <a:gd name="connsiteX0" fmla="*/ 0 w 10444"/>
              <a:gd name="connsiteY0" fmla="*/ 10000 h 10000"/>
              <a:gd name="connsiteX1" fmla="*/ 3116 w 10444"/>
              <a:gd name="connsiteY1" fmla="*/ 8708 h 10000"/>
              <a:gd name="connsiteX2" fmla="*/ 5010 w 10444"/>
              <a:gd name="connsiteY2" fmla="*/ 7403 h 10000"/>
              <a:gd name="connsiteX3" fmla="*/ 7023 w 10444"/>
              <a:gd name="connsiteY3" fmla="*/ 4420 h 10000"/>
              <a:gd name="connsiteX4" fmla="*/ 9237 w 10444"/>
              <a:gd name="connsiteY4" fmla="*/ 1894 h 10000"/>
              <a:gd name="connsiteX5" fmla="*/ 10444 w 10444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44" h="10000">
                <a:moveTo>
                  <a:pt x="0" y="10000"/>
                </a:moveTo>
                <a:cubicBezTo>
                  <a:pt x="1284" y="9483"/>
                  <a:pt x="2281" y="9141"/>
                  <a:pt x="3116" y="8708"/>
                </a:cubicBezTo>
                <a:cubicBezTo>
                  <a:pt x="3951" y="8275"/>
                  <a:pt x="4359" y="8118"/>
                  <a:pt x="5010" y="7403"/>
                </a:cubicBezTo>
                <a:cubicBezTo>
                  <a:pt x="5661" y="6688"/>
                  <a:pt x="6319" y="5338"/>
                  <a:pt x="7023" y="4420"/>
                </a:cubicBezTo>
                <a:cubicBezTo>
                  <a:pt x="7727" y="3502"/>
                  <a:pt x="8666" y="2631"/>
                  <a:pt x="9237" y="1894"/>
                </a:cubicBezTo>
                <a:cubicBezTo>
                  <a:pt x="9806" y="1158"/>
                  <a:pt x="10125" y="579"/>
                  <a:pt x="10444" y="0"/>
                </a:cubicBezTo>
              </a:path>
            </a:pathLst>
          </a:custGeom>
          <a:noFill/>
          <a:ln w="25400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5700" tIns="22850" rIns="45700" bIns="22850"/>
          <a:lstStyle/>
          <a:p>
            <a:pPr marL="0" marR="0" lvl="0" indent="0" algn="l" defTabSz="4569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MS PGothic" pitchFamily="34" charset="-128"/>
              <a:cs typeface="+mn-cs"/>
            </a:endParaRPr>
          </a:p>
        </p:txBody>
      </p:sp>
      <p:sp>
        <p:nvSpPr>
          <p:cNvPr id="53" name="Text Box 26"/>
          <p:cNvSpPr txBox="1">
            <a:spLocks noChangeArrowheads="1"/>
          </p:cNvSpPr>
          <p:nvPr/>
        </p:nvSpPr>
        <p:spPr bwMode="auto">
          <a:xfrm>
            <a:off x="7253455" y="2062391"/>
            <a:ext cx="1033313" cy="261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00" tIns="22850" rIns="45700" bIns="2285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4569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L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 supply</a:t>
            </a:r>
          </a:p>
        </p:txBody>
      </p:sp>
      <p:sp>
        <p:nvSpPr>
          <p:cNvPr id="55" name="Freeform 14"/>
          <p:cNvSpPr>
            <a:spLocks/>
          </p:cNvSpPr>
          <p:nvPr/>
        </p:nvSpPr>
        <p:spPr bwMode="auto">
          <a:xfrm>
            <a:off x="5678170" y="2129440"/>
            <a:ext cx="2090167" cy="1934778"/>
          </a:xfrm>
          <a:custGeom>
            <a:avLst/>
            <a:gdLst>
              <a:gd name="T0" fmla="*/ 0 w 2112"/>
              <a:gd name="T1" fmla="*/ 0 h 2112"/>
              <a:gd name="T2" fmla="*/ 144 w 2112"/>
              <a:gd name="T3" fmla="*/ 192 h 2112"/>
              <a:gd name="T4" fmla="*/ 624 w 2112"/>
              <a:gd name="T5" fmla="*/ 864 h 2112"/>
              <a:gd name="T6" fmla="*/ 1344 w 2112"/>
              <a:gd name="T7" fmla="*/ 1488 h 2112"/>
              <a:gd name="T8" fmla="*/ 2112 w 2112"/>
              <a:gd name="T9" fmla="*/ 2112 h 21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12"/>
              <a:gd name="T16" fmla="*/ 0 h 2112"/>
              <a:gd name="T17" fmla="*/ 2112 w 2112"/>
              <a:gd name="T18" fmla="*/ 2112 h 2112"/>
              <a:gd name="connsiteX0" fmla="*/ 0 w 11020"/>
              <a:gd name="connsiteY0" fmla="*/ 0 h 10816"/>
              <a:gd name="connsiteX1" fmla="*/ 682 w 11020"/>
              <a:gd name="connsiteY1" fmla="*/ 909 h 10816"/>
              <a:gd name="connsiteX2" fmla="*/ 2955 w 11020"/>
              <a:gd name="connsiteY2" fmla="*/ 4091 h 10816"/>
              <a:gd name="connsiteX3" fmla="*/ 6364 w 11020"/>
              <a:gd name="connsiteY3" fmla="*/ 7045 h 10816"/>
              <a:gd name="connsiteX4" fmla="*/ 11020 w 11020"/>
              <a:gd name="connsiteY4" fmla="*/ 10816 h 10816"/>
              <a:gd name="connsiteX0" fmla="*/ 0 w 11912"/>
              <a:gd name="connsiteY0" fmla="*/ 0 h 11785"/>
              <a:gd name="connsiteX1" fmla="*/ 1574 w 11912"/>
              <a:gd name="connsiteY1" fmla="*/ 1878 h 11785"/>
              <a:gd name="connsiteX2" fmla="*/ 3847 w 11912"/>
              <a:gd name="connsiteY2" fmla="*/ 5060 h 11785"/>
              <a:gd name="connsiteX3" fmla="*/ 7256 w 11912"/>
              <a:gd name="connsiteY3" fmla="*/ 8014 h 11785"/>
              <a:gd name="connsiteX4" fmla="*/ 11912 w 11912"/>
              <a:gd name="connsiteY4" fmla="*/ 11785 h 11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12" h="11785">
                <a:moveTo>
                  <a:pt x="0" y="0"/>
                </a:moveTo>
                <a:cubicBezTo>
                  <a:pt x="95" y="114"/>
                  <a:pt x="933" y="1035"/>
                  <a:pt x="1574" y="1878"/>
                </a:cubicBezTo>
                <a:cubicBezTo>
                  <a:pt x="2215" y="2721"/>
                  <a:pt x="2900" y="4037"/>
                  <a:pt x="3847" y="5060"/>
                </a:cubicBezTo>
                <a:cubicBezTo>
                  <a:pt x="4794" y="6083"/>
                  <a:pt x="6081" y="7030"/>
                  <a:pt x="7256" y="8014"/>
                </a:cubicBezTo>
                <a:cubicBezTo>
                  <a:pt x="8430" y="8999"/>
                  <a:pt x="10681" y="10800"/>
                  <a:pt x="11912" y="11785"/>
                </a:cubicBezTo>
              </a:path>
            </a:pathLst>
          </a:custGeom>
          <a:noFill/>
          <a:ln w="254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3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MS PGothic" pitchFamily="34" charset="-128"/>
              <a:cs typeface="+mn-cs"/>
            </a:endParaRPr>
          </a:p>
        </p:txBody>
      </p:sp>
      <p:sp>
        <p:nvSpPr>
          <p:cNvPr id="4" name="Rectangle 27">
            <a:extLst>
              <a:ext uri="{FF2B5EF4-FFF2-40B4-BE49-F238E27FC236}">
                <a16:creationId xmlns:a16="http://schemas.microsoft.com/office/drawing/2014/main" id="{923DB616-AA1D-0FA3-82D2-C6AF6154BBD1}"/>
              </a:ext>
            </a:extLst>
          </p:cNvPr>
          <p:cNvSpPr txBox="1">
            <a:spLocks noChangeArrowheads="1"/>
          </p:cNvSpPr>
          <p:nvPr/>
        </p:nvSpPr>
        <p:spPr>
          <a:xfrm>
            <a:off x="-203998" y="1096617"/>
            <a:ext cx="4572000" cy="458447"/>
          </a:xfrm>
          <a:prstGeom prst="rect">
            <a:avLst/>
          </a:prstGeom>
        </p:spPr>
        <p:txBody>
          <a:bodyPr lIns="45700" tIns="22850" rIns="45700" bIns="22850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4569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j-ea"/>
                <a:cs typeface="+mj-cs"/>
              </a:rPr>
              <a:t>Figure 3a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26">
                <a:extLst>
                  <a:ext uri="{FF2B5EF4-FFF2-40B4-BE49-F238E27FC236}">
                    <a16:creationId xmlns:a16="http://schemas.microsoft.com/office/drawing/2014/main" id="{0981610A-7A42-E18E-8A7F-81EAF4E7375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14424" y="3137577"/>
                <a:ext cx="1565465" cy="367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45700" tIns="22850" rIns="45700" bIns="22850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marR="0" lvl="0" indent="0" algn="ctr" defTabSz="45699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itchFamily="18" charset="0"/>
                    <a:ea typeface="MS PGothic" pitchFamily="34" charset="-128"/>
                    <a:cs typeface="+mn-cs"/>
                  </a:rPr>
                  <a:t>Demand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  <m:t>𝜕</m:t>
                        </m:r>
                        <m:r>
                          <a:rPr kumimoji="0" lang="en-US" alt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  <m:t>𝐶</m:t>
                        </m:r>
                        <m:d>
                          <m:dPr>
                            <m:ctrlPr>
                              <a:rPr kumimoji="0" lang="en-US" altLang="en-US" sz="1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S PGothic" pitchFamily="34" charset="-128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en-US" sz="1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S PGothic" pitchFamily="34" charset="-128"/>
                                <a:cs typeface="+mn-cs"/>
                              </a:rPr>
                              <m:t>𝑤</m:t>
                            </m:r>
                            <m:r>
                              <a:rPr kumimoji="0" lang="en-US" altLang="en-US" sz="1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S PGothic" pitchFamily="34" charset="-128"/>
                                <a:cs typeface="+mn-cs"/>
                              </a:rPr>
                              <m:t>,</m:t>
                            </m:r>
                            <m:r>
                              <a:rPr kumimoji="0" lang="en-US" altLang="en-US" sz="1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S PGothic" pitchFamily="34" charset="-128"/>
                                <a:cs typeface="+mn-cs"/>
                              </a:rPr>
                              <m:t>𝑟</m:t>
                            </m:r>
                            <m:r>
                              <a:rPr kumimoji="0" lang="en-US" altLang="en-US" sz="1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S PGothic" pitchFamily="34" charset="-128"/>
                                <a:cs typeface="+mn-cs"/>
                              </a:rPr>
                              <m:t>,</m:t>
                            </m:r>
                            <m:r>
                              <a:rPr kumimoji="0" lang="en-US" altLang="en-US" sz="1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S PGothic" pitchFamily="34" charset="-128"/>
                                <a:cs typeface="+mn-cs"/>
                              </a:rPr>
                              <m:t>𝑌</m:t>
                            </m:r>
                          </m:e>
                        </m:d>
                      </m:num>
                      <m:den>
                        <m:r>
                          <a:rPr kumimoji="0" lang="en-US" alt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  <m:t>𝜕</m:t>
                        </m:r>
                        <m:r>
                          <a:rPr kumimoji="0" lang="en-US" alt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  <m:t>𝑤</m:t>
                        </m:r>
                      </m:den>
                    </m:f>
                  </m:oMath>
                </a14:m>
                <a:endPara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8" name="Text Box 26">
                <a:extLst>
                  <a:ext uri="{FF2B5EF4-FFF2-40B4-BE49-F238E27FC236}">
                    <a16:creationId xmlns:a16="http://schemas.microsoft.com/office/drawing/2014/main" id="{0981610A-7A42-E18E-8A7F-81EAF4E7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14424" y="3137577"/>
                <a:ext cx="1565465" cy="367132"/>
              </a:xfrm>
              <a:prstGeom prst="rect">
                <a:avLst/>
              </a:prstGeom>
              <a:blipFill>
                <a:blip r:embed="rId4"/>
                <a:stretch>
                  <a:fillRect l="-1613" b="-1034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Box 26">
                <a:extLst>
                  <a:ext uri="{FF2B5EF4-FFF2-40B4-BE49-F238E27FC236}">
                    <a16:creationId xmlns:a16="http://schemas.microsoft.com/office/drawing/2014/main" id="{4659268A-EE36-1EF7-224E-6B61B94FE3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07197" y="5350129"/>
                <a:ext cx="5146256" cy="8771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45700" tIns="22850" rIns="45700" bIns="22850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lvl="0" algn="ctr" defTabSz="456994" eaLnBrk="1" hangingPunct="1">
                  <a:spcBef>
                    <a:spcPct val="0"/>
                  </a:spcBef>
                  <a:buNone/>
                  <a:defRPr/>
                </a:pPr>
                <a14:m>
                  <m:oMath xmlns:m="http://schemas.openxmlformats.org/officeDocument/2006/math">
                    <m:r>
                      <a:rPr lang="en-US" altLang="en-US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en-US" sz="1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1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en-US" sz="1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sz="1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en-US" sz="1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sz="1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</a:rPr>
                  <a:t> is firm-level factor-cost function, when production</a:t>
                </a:r>
                <a:r>
                  <a:rPr kumimoji="0" lang="en-US" altLang="en-US" sz="1800" b="0" i="0" u="none" strike="noStrike" kern="1200" cap="none" spc="0" normalizeH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</a:rPr>
                  <a:t> is unregulated and constrained by</a:t>
                </a:r>
                <a:r>
                  <a: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en-US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en-US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en-US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en-US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</a:rPr>
                  <a:t>.</a:t>
                </a:r>
              </a:p>
              <a:p>
                <a:pPr lvl="0" algn="ctr" defTabSz="456994" eaLnBrk="1" hangingPunct="1">
                  <a:spcBef>
                    <a:spcPct val="0"/>
                  </a:spcBef>
                  <a:buNone/>
                  <a:defRPr/>
                </a:pPr>
                <a:r>
                  <a: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</a:rPr>
                  <a:t>Both factor demands increase with </a:t>
                </a:r>
                <a:r>
                  <a:rPr kumimoji="0" lang="en-US" alt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</a:rPr>
                  <a:t>Y</a:t>
                </a:r>
                <a:r>
                  <a: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</a:rPr>
                  <a:t>.</a:t>
                </a:r>
              </a:p>
            </p:txBody>
          </p:sp>
        </mc:Choice>
        <mc:Fallback xmlns="">
          <p:sp>
            <p:nvSpPr>
              <p:cNvPr id="2" name="Text Box 26">
                <a:extLst>
                  <a:ext uri="{FF2B5EF4-FFF2-40B4-BE49-F238E27FC236}">
                    <a16:creationId xmlns:a16="http://schemas.microsoft.com/office/drawing/2014/main" id="{4659268A-EE36-1EF7-224E-6B61B94FE3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07197" y="5350129"/>
                <a:ext cx="5146256" cy="877143"/>
              </a:xfrm>
              <a:prstGeom prst="rect">
                <a:avLst/>
              </a:prstGeom>
              <a:blipFill>
                <a:blip r:embed="rId5"/>
                <a:stretch>
                  <a:fillRect l="-985" t="-5714" r="-985" b="-1285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948323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3399FF"/>
      </a:dk2>
      <a:lt2>
        <a:srgbClr val="FFFF00"/>
      </a:lt2>
      <a:accent1>
        <a:srgbClr val="FF9900"/>
      </a:accent1>
      <a:accent2>
        <a:srgbClr val="00FFFF"/>
      </a:accent2>
      <a:accent3>
        <a:srgbClr val="ADCAFF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2_Default Design">
  <a:themeElements>
    <a:clrScheme name="">
      <a:dk1>
        <a:srgbClr val="000000"/>
      </a:dk1>
      <a:lt1>
        <a:srgbClr val="FFFFFF"/>
      </a:lt1>
      <a:dk2>
        <a:srgbClr val="3399FF"/>
      </a:dk2>
      <a:lt2>
        <a:srgbClr val="FFFF00"/>
      </a:lt2>
      <a:accent1>
        <a:srgbClr val="FF9900"/>
      </a:accent1>
      <a:accent2>
        <a:srgbClr val="00FFFF"/>
      </a:accent2>
      <a:accent3>
        <a:srgbClr val="ADCAFF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Default Design">
  <a:themeElements>
    <a:clrScheme name="">
      <a:dk1>
        <a:srgbClr val="000000"/>
      </a:dk1>
      <a:lt1>
        <a:srgbClr val="FFFFFF"/>
      </a:lt1>
      <a:dk2>
        <a:srgbClr val="3399FF"/>
      </a:dk2>
      <a:lt2>
        <a:srgbClr val="FFFF00"/>
      </a:lt2>
      <a:accent1>
        <a:srgbClr val="FF9900"/>
      </a:accent1>
      <a:accent2>
        <a:srgbClr val="00FFFF"/>
      </a:accent2>
      <a:accent3>
        <a:srgbClr val="ADCAFF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Default Design">
  <a:themeElements>
    <a:clrScheme name="">
      <a:dk1>
        <a:srgbClr val="000000"/>
      </a:dk1>
      <a:lt1>
        <a:srgbClr val="FFFFFF"/>
      </a:lt1>
      <a:dk2>
        <a:srgbClr val="3399FF"/>
      </a:dk2>
      <a:lt2>
        <a:srgbClr val="FFFF00"/>
      </a:lt2>
      <a:accent1>
        <a:srgbClr val="FF9900"/>
      </a:accent1>
      <a:accent2>
        <a:srgbClr val="00FFFF"/>
      </a:accent2>
      <a:accent3>
        <a:srgbClr val="ADCAFF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Default Design">
  <a:themeElements>
    <a:clrScheme name="">
      <a:dk1>
        <a:srgbClr val="000000"/>
      </a:dk1>
      <a:lt1>
        <a:srgbClr val="FFFFFF"/>
      </a:lt1>
      <a:dk2>
        <a:srgbClr val="3399FF"/>
      </a:dk2>
      <a:lt2>
        <a:srgbClr val="FFFF00"/>
      </a:lt2>
      <a:accent1>
        <a:srgbClr val="FF9900"/>
      </a:accent1>
      <a:accent2>
        <a:srgbClr val="00FFFF"/>
      </a:accent2>
      <a:accent3>
        <a:srgbClr val="ADCAFF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7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Default Design 2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4269</TotalTime>
  <Words>1927</Words>
  <Application>Microsoft Office PowerPoint</Application>
  <PresentationFormat>On-screen Show (4:3)</PresentationFormat>
  <Paragraphs>307</Paragraphs>
  <Slides>34</Slides>
  <Notes>33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34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Myriad Pro</vt:lpstr>
      <vt:lpstr>Tahoma</vt:lpstr>
      <vt:lpstr>Times New Roman</vt:lpstr>
      <vt:lpstr>Wingdings</vt:lpstr>
      <vt:lpstr>Default Design</vt:lpstr>
      <vt:lpstr>2_Default Design</vt:lpstr>
      <vt:lpstr>Office Theme</vt:lpstr>
      <vt:lpstr>1_Default Design</vt:lpstr>
      <vt:lpstr>1_Office Theme</vt:lpstr>
      <vt:lpstr>5_Default Design</vt:lpstr>
      <vt:lpstr>6_Default Design</vt:lpstr>
      <vt:lpstr>7_Default Design</vt:lpstr>
      <vt:lpstr>4_Office Theme</vt:lpstr>
      <vt:lpstr>12_Default Design</vt:lpstr>
      <vt:lpstr>5_Office Theme</vt:lpstr>
      <vt:lpstr>Price Regulation in the Supply-Demand Framework</vt:lpstr>
      <vt:lpstr>Price Regulation: Examples</vt:lpstr>
      <vt:lpstr>PowerPoint Presentation</vt:lpstr>
      <vt:lpstr>With elastic supply, a price ceiling eliminates ALL trade. Really?!  Will traders surrender that easily?</vt:lpstr>
      <vt:lpstr>Price-regulation Principles</vt:lpstr>
      <vt:lpstr>PowerPoint Presentation</vt:lpstr>
      <vt:lpstr>Price-regulation Principles</vt:lpstr>
      <vt:lpstr>PowerPoint Presentation</vt:lpstr>
      <vt:lpstr>PowerPoint Presentation</vt:lpstr>
      <vt:lpstr>Consumers as part of the production process</vt:lpstr>
      <vt:lpstr>PowerPoint Presentation</vt:lpstr>
      <vt:lpstr>Upstream vs downstream inputs: More examples</vt:lpstr>
      <vt:lpstr>Figure 4.  Cost structures for selected industries and retail commodities, 2007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Physician Price Caps</vt:lpstr>
      <vt:lpstr>PowerPoint Presentation</vt:lpstr>
      <vt:lpstr>K losses with 1970 introduction of uniform physicians’ fee schedule in Quebec</vt:lpstr>
      <vt:lpstr>PowerPoint Presentation</vt:lpstr>
      <vt:lpstr>Price-regulated Equilibrium</vt:lpstr>
      <vt:lpstr>Price-regulated Equilibrium</vt:lpstr>
      <vt:lpstr>Figure 6.  Factor distortions from price regulation</vt:lpstr>
      <vt:lpstr>PowerPoint Presentation</vt:lpstr>
      <vt:lpstr>Figure 4.  Cost structures for selected industries and retail commodities, 2007</vt:lpstr>
      <vt:lpstr>Rent control</vt:lpstr>
      <vt:lpstr>PowerPoint Presentation</vt:lpstr>
      <vt:lpstr>With elastic supply, rent control eliminates ALL trade. Really?!  Will traders surrender that easily?</vt:lpstr>
      <vt:lpstr>PowerPoint Presentation</vt:lpstr>
      <vt:lpstr>Market Shares of Colorectal Cancer Regimens in the U.S. and Europe</vt:lpstr>
      <vt:lpstr>PowerPoint Presentation</vt:lpstr>
      <vt:lpstr>Price Controls: Conclusions</vt:lpstr>
    </vt:vector>
  </TitlesOfParts>
  <LinksUpToDate>false</LinksUpToDate>
  <SharedDoc>false</SharedDoc>
  <HyperlinkBase>c:\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Casey B. Mulligan</dc:creator>
  <cp:lastModifiedBy>Casey Mulligan</cp:lastModifiedBy>
  <cp:revision>282</cp:revision>
  <dcterms:created xsi:type="dcterms:W3CDTF">2001-05-15T00:46:14Z</dcterms:created>
  <dcterms:modified xsi:type="dcterms:W3CDTF">2023-10-24T11:27:37Z</dcterms:modified>
</cp:coreProperties>
</file>